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25" r:id="rId2"/>
    <p:sldId id="427" r:id="rId3"/>
    <p:sldId id="589" r:id="rId4"/>
    <p:sldId id="592" r:id="rId5"/>
    <p:sldId id="535" r:id="rId6"/>
    <p:sldId id="582" r:id="rId7"/>
    <p:sldId id="591" r:id="rId8"/>
    <p:sldId id="575" r:id="rId9"/>
    <p:sldId id="588" r:id="rId10"/>
    <p:sldId id="557" r:id="rId11"/>
    <p:sldId id="590" r:id="rId1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99"/>
    <a:srgbClr val="FFFF00"/>
    <a:srgbClr val="FFFFCC"/>
    <a:srgbClr val="CC00FF"/>
    <a:srgbClr val="CCFF99"/>
    <a:srgbClr val="CC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22193" autoAdjust="0"/>
    <p:restoredTop sz="98917" autoAdjust="0"/>
  </p:normalViewPr>
  <p:slideViewPr>
    <p:cSldViewPr>
      <p:cViewPr>
        <p:scale>
          <a:sx n="60" d="100"/>
          <a:sy n="60" d="100"/>
        </p:scale>
        <p:origin x="-1344" y="-384"/>
      </p:cViewPr>
      <p:guideLst>
        <p:guide orient="horz" pos="229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88246-C16C-4D35-93BB-3C799913668C}" type="datetimeFigureOut">
              <a:rPr lang="th-TH" smtClean="0"/>
              <a:pPr/>
              <a:t>11/06/62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76EE3-D5E7-43A6-BDC3-057876B2FFC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230402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AF2AD-9D04-4BAD-83CF-98C6D74FAAC0}" type="datetimeFigureOut">
              <a:rPr lang="th-TH" smtClean="0"/>
              <a:pPr/>
              <a:t>11/06/62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C29DF-B82C-4500-99AD-FB269A1E300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386552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B694-AEAE-47B3-B013-BFA4BECBF8F7}" type="datetimeFigureOut">
              <a:rPr lang="th-TH" smtClean="0"/>
              <a:pPr/>
              <a:t>11/06/62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94A4-C017-4441-A14C-1A2A32CBAB7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B694-AEAE-47B3-B013-BFA4BECBF8F7}" type="datetimeFigureOut">
              <a:rPr lang="th-TH" smtClean="0"/>
              <a:pPr/>
              <a:t>11/06/62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94A4-C017-4441-A14C-1A2A32CBAB7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B694-AEAE-47B3-B013-BFA4BECBF8F7}" type="datetimeFigureOut">
              <a:rPr lang="th-TH" smtClean="0"/>
              <a:pPr/>
              <a:t>11/06/62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94A4-C017-4441-A14C-1A2A32CBAB7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None/>
              <a:defRPr/>
            </a:lvl2pPr>
            <a:lvl4pPr>
              <a:defRPr sz="2800"/>
            </a:lvl4pPr>
            <a:lvl5pPr>
              <a:defRPr sz="2800"/>
            </a:lvl5pPr>
            <a:lvl6pPr>
              <a:defRPr sz="300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6pPr>
          </a:lstStyle>
          <a:p>
            <a:pPr lvl="0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dirty="0" smtClean="0"/>
              <a:t>ระดับที่สอง</a:t>
            </a:r>
          </a:p>
          <a:p>
            <a:pPr lvl="2"/>
            <a:r>
              <a:rPr lang="th-TH" dirty="0" smtClean="0"/>
              <a:t>ระดับที่สาม</a:t>
            </a:r>
          </a:p>
          <a:p>
            <a:pPr lvl="3"/>
            <a:r>
              <a:rPr lang="th-TH" dirty="0" smtClean="0"/>
              <a:t>ระดับที่สี่</a:t>
            </a:r>
          </a:p>
          <a:p>
            <a:pPr lvl="4"/>
            <a:r>
              <a:rPr lang="th-TH" dirty="0" smtClean="0"/>
              <a:t>ระดับที่ห้า</a:t>
            </a:r>
            <a:endParaRPr lang="en-US" dirty="0" smtClean="0"/>
          </a:p>
          <a:p>
            <a:pPr lvl="5"/>
            <a:r>
              <a:rPr lang="th-TH" dirty="0" smtClean="0"/>
              <a:t>หก</a:t>
            </a:r>
            <a:endParaRPr lang="th-TH" dirty="0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B694-AEAE-47B3-B013-BFA4BECBF8F7}" type="datetimeFigureOut">
              <a:rPr lang="th-TH" smtClean="0"/>
              <a:pPr/>
              <a:t>11/06/62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94A4-C017-4441-A14C-1A2A32CBAB7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th-TH" dirty="0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B694-AEAE-47B3-B013-BFA4BECBF8F7}" type="datetimeFigureOut">
              <a:rPr lang="th-TH" smtClean="0"/>
              <a:pPr/>
              <a:t>11/06/62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94A4-C017-4441-A14C-1A2A32CBAB7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B694-AEAE-47B3-B013-BFA4BECBF8F7}" type="datetimeFigureOut">
              <a:rPr lang="th-TH" smtClean="0"/>
              <a:pPr/>
              <a:t>11/06/62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94A4-C017-4441-A14C-1A2A32CBAB7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B694-AEAE-47B3-B013-BFA4BECBF8F7}" type="datetimeFigureOut">
              <a:rPr lang="th-TH" smtClean="0"/>
              <a:pPr/>
              <a:t>11/06/62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94A4-C017-4441-A14C-1A2A32CBAB7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B694-AEAE-47B3-B013-BFA4BECBF8F7}" type="datetimeFigureOut">
              <a:rPr lang="th-TH" smtClean="0"/>
              <a:pPr/>
              <a:t>11/06/62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94A4-C017-4441-A14C-1A2A32CBAB7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B694-AEAE-47B3-B013-BFA4BECBF8F7}" type="datetimeFigureOut">
              <a:rPr lang="th-TH" smtClean="0"/>
              <a:pPr/>
              <a:t>11/06/62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94A4-C017-4441-A14C-1A2A32CBAB7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B694-AEAE-47B3-B013-BFA4BECBF8F7}" type="datetimeFigureOut">
              <a:rPr lang="th-TH" smtClean="0"/>
              <a:pPr/>
              <a:t>11/06/62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94A4-C017-4441-A14C-1A2A32CBAB7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B694-AEAE-47B3-B013-BFA4BECBF8F7}" type="datetimeFigureOut">
              <a:rPr lang="th-TH" smtClean="0"/>
              <a:pPr/>
              <a:t>11/06/62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94A4-C017-4441-A14C-1A2A32CBAB7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ผลการค้นหารูปภาพสำหรับ Logo รพ.ปัตตานี"/>
          <p:cNvPicPr>
            <a:picLocks noChangeAspect="1" noChangeArrowheads="1"/>
          </p:cNvPicPr>
          <p:nvPr userDrawn="1"/>
        </p:nvPicPr>
        <p:blipFill>
          <a:blip r:embed="rId13" cstate="email">
            <a:clrChange>
              <a:clrFrom>
                <a:srgbClr val="FBF9FA"/>
              </a:clrFrom>
              <a:clrTo>
                <a:srgbClr val="FBF9FA">
                  <a:alpha val="0"/>
                </a:srgbClr>
              </a:clrTo>
            </a:clrChange>
            <a:biLevel thresh="5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413796"/>
            <a:ext cx="1368152" cy="1327572"/>
          </a:xfrm>
          <a:prstGeom prst="rect">
            <a:avLst/>
          </a:prstGeom>
          <a:noFill/>
        </p:spPr>
      </p:pic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dirty="0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dirty="0" smtClean="0"/>
              <a:t>ระดับที่สอง</a:t>
            </a:r>
          </a:p>
          <a:p>
            <a:pPr lvl="2"/>
            <a:r>
              <a:rPr lang="th-TH" dirty="0" smtClean="0"/>
              <a:t>ระดับที่สาม</a:t>
            </a:r>
          </a:p>
          <a:p>
            <a:pPr lvl="3"/>
            <a:r>
              <a:rPr lang="th-TH" dirty="0" smtClean="0"/>
              <a:t>ระดับที่สี่</a:t>
            </a:r>
          </a:p>
          <a:p>
            <a:pPr lvl="4"/>
            <a:r>
              <a:rPr lang="th-TH" dirty="0" smtClean="0"/>
              <a:t>ระดับที่ห้า</a:t>
            </a:r>
            <a:endParaRPr lang="th-TH" dirty="0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1B694-AEAE-47B3-B013-BFA4BECBF8F7}" type="datetimeFigureOut">
              <a:rPr lang="th-TH" smtClean="0"/>
              <a:pPr/>
              <a:t>11/06/62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E94A4-C017-4441-A14C-1A2A32CBAB7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accent4">
              <a:lumMod val="75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060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C00000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accent3">
              <a:lumMod val="50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7030A0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rgbClr val="FF0000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health.mthai.com/wp-content/uploads/2013/12/pattanihos.jpg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70" y="1092636"/>
            <a:ext cx="8715436" cy="500066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>
          <a:xfrm>
            <a:off x="683568" y="5373216"/>
            <a:ext cx="7772400" cy="1362075"/>
          </a:xfrm>
        </p:spPr>
        <p:txBody>
          <a:bodyPr/>
          <a:lstStyle/>
          <a:p>
            <a:pPr algn="ctr"/>
            <a:r>
              <a:rPr lang="th-TH" b="0" u="none" dirty="0" smtClean="0"/>
              <a:t/>
            </a:r>
            <a:br>
              <a:rPr lang="th-TH" b="0" u="none" dirty="0" smtClean="0"/>
            </a:br>
            <a:r>
              <a:rPr lang="en-US" b="0" u="none" dirty="0" smtClean="0"/>
              <a:t>11</a:t>
            </a:r>
            <a:r>
              <a:rPr lang="en-US" b="0" dirty="0" smtClean="0"/>
              <a:t> </a:t>
            </a:r>
            <a:r>
              <a:rPr lang="th-TH" b="0" dirty="0" smtClean="0"/>
              <a:t>มิถุนายน</a:t>
            </a:r>
            <a:r>
              <a:rPr lang="th-TH" b="0" u="none" dirty="0" smtClean="0"/>
              <a:t> </a:t>
            </a:r>
            <a:r>
              <a:rPr lang="en-US" b="0" u="none" dirty="0" smtClean="0"/>
              <a:t>256</a:t>
            </a:r>
            <a:r>
              <a:rPr lang="th-TH" b="0" u="none" dirty="0" smtClean="0"/>
              <a:t>2</a:t>
            </a:r>
            <a:endParaRPr lang="th-TH" b="0" u="none" dirty="0"/>
          </a:p>
        </p:txBody>
      </p:sp>
      <p:sp>
        <p:nvSpPr>
          <p:cNvPr id="8" name="ตัวยึดข้อความ 7"/>
          <p:cNvSpPr>
            <a:spLocks noGrp="1"/>
          </p:cNvSpPr>
          <p:nvPr>
            <p:ph type="body" idx="1"/>
          </p:nvPr>
        </p:nvSpPr>
        <p:spPr>
          <a:xfrm>
            <a:off x="688032" y="404664"/>
            <a:ext cx="7772400" cy="1500187"/>
          </a:xfrm>
        </p:spPr>
        <p:txBody>
          <a:bodyPr anchor="t">
            <a:normAutofit/>
          </a:bodyPr>
          <a:lstStyle/>
          <a:p>
            <a:pPr algn="ctr"/>
            <a:r>
              <a:rPr lang="th-TH" sz="4400" dirty="0" smtClean="0">
                <a:solidFill>
                  <a:srgbClr val="C00000"/>
                </a:solidFill>
              </a:rPr>
              <a:t>การประชุมคณะกรรมการบริหาร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01D32D-F538-444E-B818-331397849B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6" name="Picture 2" descr="ผลการค้นหารูปภาพสำหรับ Logo รพ.ปัตตานี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BF9FA"/>
              </a:clrFrom>
              <a:clrTo>
                <a:srgbClr val="FBF9FA">
                  <a:alpha val="0"/>
                </a:srgbClr>
              </a:clrTo>
            </a:clrChange>
            <a:biLevel thresh="5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413796"/>
            <a:ext cx="1368152" cy="1327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 descr="PH_MasterPlan.jpg"/>
          <p:cNvPicPr>
            <a:picLocks noChangeAspect="1"/>
          </p:cNvPicPr>
          <p:nvPr/>
        </p:nvPicPr>
        <p:blipFill>
          <a:blip r:embed="rId2" cstate="email">
            <a:lum contrast="40000"/>
          </a:blip>
          <a:srcRect/>
          <a:stretch>
            <a:fillRect/>
          </a:stretch>
        </p:blipFill>
        <p:spPr>
          <a:xfrm>
            <a:off x="0" y="0"/>
            <a:ext cx="8722634" cy="7074685"/>
          </a:xfrm>
          <a:prstGeom prst="rect">
            <a:avLst/>
          </a:prstGeom>
        </p:spPr>
      </p:pic>
      <p:sp>
        <p:nvSpPr>
          <p:cNvPr id="3" name="รูปแบบอิสระ 2"/>
          <p:cNvSpPr/>
          <p:nvPr/>
        </p:nvSpPr>
        <p:spPr>
          <a:xfrm>
            <a:off x="2879678" y="150125"/>
            <a:ext cx="3043450" cy="3098042"/>
          </a:xfrm>
          <a:custGeom>
            <a:avLst/>
            <a:gdLst>
              <a:gd name="connsiteX0" fmla="*/ 0 w 3043450"/>
              <a:gd name="connsiteY0" fmla="*/ 27296 h 3098042"/>
              <a:gd name="connsiteX1" fmla="*/ 2674961 w 3043450"/>
              <a:gd name="connsiteY1" fmla="*/ 3098042 h 3098042"/>
              <a:gd name="connsiteX2" fmla="*/ 3043450 w 3043450"/>
              <a:gd name="connsiteY2" fmla="*/ 2688609 h 3098042"/>
              <a:gd name="connsiteX3" fmla="*/ 968991 w 3043450"/>
              <a:gd name="connsiteY3" fmla="*/ 300251 h 3098042"/>
              <a:gd name="connsiteX4" fmla="*/ 1009934 w 3043450"/>
              <a:gd name="connsiteY4" fmla="*/ 0 h 3098042"/>
              <a:gd name="connsiteX5" fmla="*/ 68238 w 3043450"/>
              <a:gd name="connsiteY5" fmla="*/ 13648 h 3098042"/>
              <a:gd name="connsiteX6" fmla="*/ 0 w 3043450"/>
              <a:gd name="connsiteY6" fmla="*/ 27296 h 3098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43450" h="3098042">
                <a:moveTo>
                  <a:pt x="0" y="27296"/>
                </a:moveTo>
                <a:lnTo>
                  <a:pt x="2674961" y="3098042"/>
                </a:lnTo>
                <a:lnTo>
                  <a:pt x="3043450" y="2688609"/>
                </a:lnTo>
                <a:lnTo>
                  <a:pt x="968991" y="300251"/>
                </a:lnTo>
                <a:lnTo>
                  <a:pt x="1009934" y="0"/>
                </a:lnTo>
                <a:lnTo>
                  <a:pt x="68238" y="13648"/>
                </a:lnTo>
                <a:lnTo>
                  <a:pt x="0" y="27296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รูปแบบอิสระ 3"/>
          <p:cNvSpPr/>
          <p:nvPr/>
        </p:nvSpPr>
        <p:spPr>
          <a:xfrm>
            <a:off x="5663821" y="2961564"/>
            <a:ext cx="1760561" cy="3766782"/>
          </a:xfrm>
          <a:custGeom>
            <a:avLst/>
            <a:gdLst>
              <a:gd name="connsiteX0" fmla="*/ 0 w 1760561"/>
              <a:gd name="connsiteY0" fmla="*/ 450376 h 3766782"/>
              <a:gd name="connsiteX1" fmla="*/ 1173707 w 1760561"/>
              <a:gd name="connsiteY1" fmla="*/ 3261815 h 3766782"/>
              <a:gd name="connsiteX2" fmla="*/ 1542197 w 1760561"/>
              <a:gd name="connsiteY2" fmla="*/ 3766782 h 3766782"/>
              <a:gd name="connsiteX3" fmla="*/ 1760561 w 1760561"/>
              <a:gd name="connsiteY3" fmla="*/ 2552132 h 3766782"/>
              <a:gd name="connsiteX4" fmla="*/ 1637731 w 1760561"/>
              <a:gd name="connsiteY4" fmla="*/ 2429302 h 3766782"/>
              <a:gd name="connsiteX5" fmla="*/ 382137 w 1760561"/>
              <a:gd name="connsiteY5" fmla="*/ 0 h 3766782"/>
              <a:gd name="connsiteX6" fmla="*/ 0 w 1760561"/>
              <a:gd name="connsiteY6" fmla="*/ 450376 h 376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0561" h="3766782">
                <a:moveTo>
                  <a:pt x="0" y="450376"/>
                </a:moveTo>
                <a:lnTo>
                  <a:pt x="1173707" y="3261815"/>
                </a:lnTo>
                <a:lnTo>
                  <a:pt x="1542197" y="3766782"/>
                </a:lnTo>
                <a:lnTo>
                  <a:pt x="1760561" y="2552132"/>
                </a:lnTo>
                <a:lnTo>
                  <a:pt x="1637731" y="2429302"/>
                </a:lnTo>
                <a:lnTo>
                  <a:pt x="382137" y="0"/>
                </a:lnTo>
                <a:lnTo>
                  <a:pt x="0" y="450376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 rot="2893012">
            <a:off x="4221722" y="1981143"/>
            <a:ext cx="1527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คลองสามัคคี</a:t>
            </a:r>
            <a:endParaRPr lang="th-TH" sz="20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3770914">
            <a:off x="5763422" y="4285792"/>
            <a:ext cx="1527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คลองสามัคคี</a:t>
            </a:r>
            <a:endParaRPr lang="th-TH" sz="20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786182" y="5214950"/>
            <a:ext cx="1500198" cy="11430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OPD</a:t>
            </a:r>
            <a:endParaRPr lang="th-TH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 rot="2076961">
            <a:off x="2650369" y="1673699"/>
            <a:ext cx="1143008" cy="7858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CSSD</a:t>
            </a:r>
            <a:endParaRPr lang="th-TH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218078" y="4942846"/>
            <a:ext cx="1296000" cy="936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</a:t>
            </a:r>
            <a:endParaRPr lang="th-TH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 rot="19171751">
            <a:off x="5271679" y="1765028"/>
            <a:ext cx="648000" cy="396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บ้าน</a:t>
            </a:r>
            <a:endParaRPr lang="th-TH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 rot="19171751">
            <a:off x="5587519" y="2084260"/>
            <a:ext cx="648000" cy="396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บ้าน</a:t>
            </a:r>
            <a:endParaRPr lang="th-TH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 rot="404632">
            <a:off x="4808516" y="379752"/>
            <a:ext cx="857256" cy="42862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หอ</a:t>
            </a:r>
            <a:endParaRPr lang="th-TH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 rot="404632">
            <a:off x="4764374" y="866170"/>
            <a:ext cx="857256" cy="42862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หอ</a:t>
            </a:r>
          </a:p>
        </p:txBody>
      </p:sp>
      <p:sp>
        <p:nvSpPr>
          <p:cNvPr id="14" name="วงรี 13"/>
          <p:cNvSpPr/>
          <p:nvPr/>
        </p:nvSpPr>
        <p:spPr>
          <a:xfrm rot="16907818">
            <a:off x="6314039" y="2799709"/>
            <a:ext cx="684000" cy="3600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หอ</a:t>
            </a:r>
            <a:endParaRPr lang="th-TH" dirty="0"/>
          </a:p>
        </p:txBody>
      </p:sp>
      <p:sp>
        <p:nvSpPr>
          <p:cNvPr id="15" name="วงรี 14"/>
          <p:cNvSpPr/>
          <p:nvPr/>
        </p:nvSpPr>
        <p:spPr>
          <a:xfrm rot="16907818">
            <a:off x="7055715" y="2892549"/>
            <a:ext cx="684000" cy="3600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หอ</a:t>
            </a:r>
            <a:endParaRPr lang="th-TH" dirty="0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2218078" y="3801236"/>
            <a:ext cx="1296000" cy="900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อาคาร</a:t>
            </a:r>
          </a:p>
        </p:txBody>
      </p:sp>
      <p:sp>
        <p:nvSpPr>
          <p:cNvPr id="17" name="สี่เหลี่ยมผืนผ้า 16"/>
          <p:cNvSpPr/>
          <p:nvPr/>
        </p:nvSpPr>
        <p:spPr>
          <a:xfrm rot="16200000">
            <a:off x="-2483674" y="3093859"/>
            <a:ext cx="6176371" cy="92333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Master plan </a:t>
            </a:r>
            <a:r>
              <a:rPr lang="th-TH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รพ.ปน.</a:t>
            </a:r>
            <a:endParaRPr lang="th-TH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9593" y="-27384"/>
            <a:ext cx="7007117" cy="68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0914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จำไว้ 3 คำ</a:t>
            </a:r>
            <a:endParaRPr lang="th-TH" dirty="0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071538" y="1662223"/>
            <a:ext cx="2160000" cy="63976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h-TH" sz="2800" dirty="0" err="1" smtClean="0"/>
              <a:t>ก.สธ.</a:t>
            </a:r>
            <a:endParaRPr lang="th-TH" sz="2800" dirty="0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1071538" y="2301985"/>
            <a:ext cx="2160000" cy="311151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th-TH" sz="2800" dirty="0" err="1" smtClean="0"/>
              <a:t>ปชช.</a:t>
            </a:r>
            <a:r>
              <a:rPr lang="th-TH" sz="2800" dirty="0" smtClean="0"/>
              <a:t> </a:t>
            </a:r>
          </a:p>
          <a:p>
            <a:pPr lvl="1">
              <a:buNone/>
            </a:pPr>
            <a:r>
              <a:rPr lang="th-TH" sz="2400" dirty="0" smtClean="0"/>
              <a:t>สุขภาพดี</a:t>
            </a:r>
          </a:p>
          <a:p>
            <a:pPr>
              <a:buNone/>
            </a:pPr>
            <a:r>
              <a:rPr lang="th-TH" sz="2800" dirty="0" err="1" smtClean="0"/>
              <a:t>จนท.</a:t>
            </a:r>
            <a:r>
              <a:rPr lang="th-TH" sz="2800" dirty="0" smtClean="0"/>
              <a:t> </a:t>
            </a:r>
          </a:p>
          <a:p>
            <a:pPr lvl="1">
              <a:buNone/>
            </a:pPr>
            <a:r>
              <a:rPr lang="th-TH" sz="2400" dirty="0" smtClean="0"/>
              <a:t>มีความสุข</a:t>
            </a:r>
          </a:p>
          <a:p>
            <a:pPr>
              <a:buNone/>
            </a:pPr>
            <a:r>
              <a:rPr lang="th-TH" sz="2800" dirty="0" smtClean="0"/>
              <a:t>ระบบสุขภาพ </a:t>
            </a:r>
          </a:p>
          <a:p>
            <a:pPr lvl="1">
              <a:buNone/>
            </a:pPr>
            <a:r>
              <a:rPr lang="th-TH" sz="2400" dirty="0" smtClean="0"/>
              <a:t>ยั่งยืน</a:t>
            </a:r>
            <a:endParaRPr lang="th-TH" sz="2400" dirty="0"/>
          </a:p>
        </p:txBody>
      </p:sp>
      <p:sp>
        <p:nvSpPr>
          <p:cNvPr id="7" name="ตัวยึดข้อความ 2"/>
          <p:cNvSpPr txBox="1">
            <a:spLocks/>
          </p:cNvSpPr>
          <p:nvPr/>
        </p:nvSpPr>
        <p:spPr>
          <a:xfrm>
            <a:off x="3466710" y="1643050"/>
            <a:ext cx="2160000" cy="6397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h-TH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รพ.ปน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kumimoji="0" lang="th-TH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ตัวยึดเนื้อหา 3"/>
          <p:cNvSpPr txBox="1">
            <a:spLocks/>
          </p:cNvSpPr>
          <p:nvPr/>
        </p:nvSpPr>
        <p:spPr>
          <a:xfrm>
            <a:off x="3466710" y="2282812"/>
            <a:ext cx="2160000" cy="3111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รพ.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h-TH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มาตรฐาน</a:t>
            </a:r>
            <a:endParaRPr kumimoji="0" lang="th-TH" sz="2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h-TH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ปชช.</a:t>
            </a: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h-TH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ไว้วางใจ</a:t>
            </a:r>
            <a:endParaRPr kumimoji="0" lang="th-TH" sz="2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ชุมชน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มีส่วนร่วม</a:t>
            </a:r>
            <a:endParaRPr kumimoji="0" lang="th-TH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ตัวยึดข้อความ 2"/>
          <p:cNvSpPr txBox="1">
            <a:spLocks/>
          </p:cNvSpPr>
          <p:nvPr/>
        </p:nvSpPr>
        <p:spPr>
          <a:xfrm>
            <a:off x="5841024" y="1643050"/>
            <a:ext cx="2160000" cy="6397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h-TH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รพ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.ปน.</a:t>
            </a:r>
            <a:endParaRPr kumimoji="0" lang="th-TH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ตัวยึดเนื้อหา 3"/>
          <p:cNvSpPr txBox="1">
            <a:spLocks/>
          </p:cNvSpPr>
          <p:nvPr/>
        </p:nvSpPr>
        <p:spPr>
          <a:xfrm>
            <a:off x="5841024" y="2282812"/>
            <a:ext cx="2160000" cy="31115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อัต</a:t>
            </a: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ลักษณ์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h-TH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ซื่อสัตย์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th-TH" sz="2400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h-TH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ยุติธรรม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h-TH" sz="2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h-TH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มีน้ำใจ</a:t>
            </a:r>
            <a:endParaRPr kumimoji="0" lang="th-TH" sz="2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วาระที่ 1 เรื่องแจ้งฯ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h-TH" sz="3200" dirty="0" smtClean="0"/>
              <a:t>หัวหน้าฯ มีหน้าที่</a:t>
            </a:r>
          </a:p>
          <a:p>
            <a:pPr lvl="2"/>
            <a:r>
              <a:rPr lang="th-TH" sz="3200" dirty="0" smtClean="0"/>
              <a:t>รับผิดชอบ ผลประกอบการ</a:t>
            </a:r>
          </a:p>
          <a:p>
            <a:pPr lvl="2"/>
            <a:r>
              <a:rPr lang="th-TH" sz="3200" dirty="0" smtClean="0"/>
              <a:t>สร้าง วิสัยทัศน์</a:t>
            </a:r>
          </a:p>
          <a:p>
            <a:pPr lvl="2"/>
            <a:r>
              <a:rPr lang="th-TH" sz="3200" dirty="0" smtClean="0"/>
              <a:t>พัฒนาบุคลากร</a:t>
            </a:r>
          </a:p>
          <a:p>
            <a:pPr lvl="1"/>
            <a:r>
              <a:rPr lang="th-TH" sz="3200" dirty="0" smtClean="0"/>
              <a:t>โดย</a:t>
            </a:r>
          </a:p>
          <a:p>
            <a:pPr lvl="2"/>
            <a:r>
              <a:rPr lang="th-TH" sz="3200" dirty="0" smtClean="0"/>
              <a:t>การจัดการการเปลี่ยนแปลง (</a:t>
            </a:r>
            <a:r>
              <a:rPr lang="en-US" sz="3200" dirty="0" smtClean="0"/>
              <a:t>Change </a:t>
            </a:r>
            <a:r>
              <a:rPr lang="en-US" sz="3200" dirty="0" err="1" smtClean="0"/>
              <a:t>Mx</a:t>
            </a:r>
            <a:r>
              <a:rPr lang="en-US" sz="3200" dirty="0" smtClean="0"/>
              <a:t>)</a:t>
            </a:r>
            <a:endParaRPr lang="th-TH" sz="3200" dirty="0" smtClean="0"/>
          </a:p>
          <a:p>
            <a:pPr lvl="2"/>
            <a:r>
              <a:rPr lang="th-TH" sz="3200" dirty="0" smtClean="0"/>
              <a:t>การสร้าง </a:t>
            </a:r>
            <a:r>
              <a:rPr lang="th-TH" sz="3200" dirty="0" err="1" smtClean="0"/>
              <a:t>นว</a:t>
            </a:r>
            <a:r>
              <a:rPr lang="th-TH" sz="3200" dirty="0" smtClean="0"/>
              <a:t>ตก</a:t>
            </a:r>
            <a:r>
              <a:rPr lang="th-TH" sz="3200" dirty="0" err="1" smtClean="0"/>
              <a:t>รรม</a:t>
            </a:r>
            <a:r>
              <a:rPr lang="th-TH" sz="3200" dirty="0" smtClean="0"/>
              <a:t> </a:t>
            </a:r>
            <a:r>
              <a:rPr lang="en-US" sz="3200" dirty="0" smtClean="0"/>
              <a:t>(Innovation)</a:t>
            </a:r>
            <a:endParaRPr lang="th-TH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42016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876425" indent="-1876425" algn="l"/>
            <a:r>
              <a:rPr lang="th-TH" dirty="0" err="1" smtClean="0"/>
              <a:t>ก.สธ.</a:t>
            </a:r>
            <a:r>
              <a:rPr lang="th-TH" dirty="0" smtClean="0"/>
              <a:t> – มาตรการป้องกันการทุจริต </a:t>
            </a:r>
            <a:br>
              <a:rPr lang="th-TH" dirty="0" smtClean="0"/>
            </a:br>
            <a:r>
              <a:rPr lang="th-TH" dirty="0" smtClean="0"/>
              <a:t>และกระทำผิดวินัย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th-TH" dirty="0" smtClean="0"/>
              <a:t>การทำงานสาธารณสุข</a:t>
            </a:r>
          </a:p>
          <a:p>
            <a:pPr lvl="1"/>
            <a:r>
              <a:rPr lang="th-TH" dirty="0" smtClean="0"/>
              <a:t>ระบบงาน</a:t>
            </a:r>
          </a:p>
          <a:p>
            <a:pPr lvl="2"/>
            <a:r>
              <a:rPr lang="en-GB" dirty="0" smtClean="0"/>
              <a:t>Service Plan, </a:t>
            </a:r>
            <a:r>
              <a:rPr lang="th-TH" dirty="0" smtClean="0"/>
              <a:t>เขตสุขภาพฯ</a:t>
            </a:r>
          </a:p>
          <a:p>
            <a:pPr lvl="1"/>
            <a:r>
              <a:rPr lang="th-TH" dirty="0" smtClean="0"/>
              <a:t>การดูแลคนฯ</a:t>
            </a:r>
          </a:p>
          <a:p>
            <a:pPr lvl="1"/>
            <a:r>
              <a:rPr lang="th-TH" dirty="0" smtClean="0"/>
              <a:t>การพัฒนา คน</a:t>
            </a:r>
          </a:p>
          <a:p>
            <a:pPr lvl="2"/>
            <a:r>
              <a:rPr lang="th-TH" dirty="0" smtClean="0"/>
              <a:t>พร้อมรับการเปลี่ยนแปลง</a:t>
            </a:r>
          </a:p>
          <a:p>
            <a:pPr lvl="3"/>
            <a:r>
              <a:rPr lang="th-TH" dirty="0" smtClean="0"/>
              <a:t>ด้าน </a:t>
            </a:r>
            <a:r>
              <a:rPr lang="en-GB" dirty="0" smtClean="0"/>
              <a:t>Digital ,</a:t>
            </a:r>
          </a:p>
          <a:p>
            <a:pPr lvl="3"/>
            <a:r>
              <a:rPr lang="en-GB" dirty="0" smtClean="0"/>
              <a:t>Smart Hospital</a:t>
            </a:r>
            <a:endParaRPr lang="th-TH" dirty="0" smtClean="0"/>
          </a:p>
        </p:txBody>
      </p:sp>
      <p:pic>
        <p:nvPicPr>
          <p:cNvPr id="9218" name="Picture 2" descr="Image result for logo กระทรวงสาธารณสุข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782" y="2285993"/>
            <a:ext cx="2423623" cy="2428892"/>
          </a:xfrm>
          <a:prstGeom prst="rect">
            <a:avLst/>
          </a:prstGeom>
          <a:noFill/>
        </p:spPr>
      </p:pic>
      <p:pic>
        <p:nvPicPr>
          <p:cNvPr id="13314" name="Picture 2" descr="Image result for นพ.สุขุม กาญจนพิมาย ประวัติ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600" y="71438"/>
            <a:ext cx="2508432" cy="22859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0980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ผู้ว่าราชการจังหวัด ปน.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th-TH" sz="3200" dirty="0" smtClean="0"/>
              <a:t>นายไกรศร </a:t>
            </a:r>
            <a:r>
              <a:rPr lang="th-TH" sz="3200" dirty="0" err="1" smtClean="0"/>
              <a:t>วิศิษฎ์</a:t>
            </a:r>
            <a:r>
              <a:rPr lang="th-TH" sz="3200" dirty="0" smtClean="0"/>
              <a:t>วงศ์</a:t>
            </a:r>
          </a:p>
          <a:p>
            <a:pPr marL="742950" lvl="2" indent="-342900">
              <a:buNone/>
            </a:pPr>
            <a:r>
              <a:rPr lang="th-TH" sz="3200" dirty="0" smtClean="0"/>
              <a:t>นโยบาย 4 ข้อ</a:t>
            </a:r>
          </a:p>
          <a:p>
            <a:pPr marL="1371600" lvl="3" indent="-514350">
              <a:buFont typeface="+mj-lt"/>
              <a:buAutoNum type="arabicPeriod"/>
            </a:pPr>
            <a:r>
              <a:rPr lang="th-TH" sz="3200" dirty="0" err="1" smtClean="0"/>
              <a:t>ขยัด</a:t>
            </a:r>
            <a:r>
              <a:rPr lang="th-TH" sz="3200" dirty="0" smtClean="0"/>
              <a:t>ภัย</a:t>
            </a:r>
            <a:r>
              <a:rPr lang="th-TH" sz="3200" dirty="0" err="1" smtClean="0"/>
              <a:t>ยาเสพติด</a:t>
            </a:r>
            <a:endParaRPr lang="en-US" sz="3200" dirty="0" smtClean="0"/>
          </a:p>
          <a:p>
            <a:pPr marL="1371600" lvl="3" indent="-514350">
              <a:buFont typeface="+mj-lt"/>
              <a:buAutoNum type="arabicPeriod"/>
            </a:pPr>
            <a:r>
              <a:rPr lang="th-TH" sz="3200" dirty="0" smtClean="0"/>
              <a:t>สร้างเศรษฐกิจให้เฟื่องฟู</a:t>
            </a:r>
          </a:p>
          <a:p>
            <a:pPr marL="1371600" lvl="3" indent="-514350">
              <a:buFont typeface="+mj-lt"/>
              <a:buAutoNum type="arabicPeriod"/>
            </a:pPr>
            <a:r>
              <a:rPr lang="th-TH" sz="3200" dirty="0" smtClean="0"/>
              <a:t>ดูแลบ้านให้น่าอยู่.</a:t>
            </a:r>
          </a:p>
          <a:p>
            <a:pPr marL="1371600" lvl="3" indent="-514350">
              <a:buFont typeface="+mj-lt"/>
              <a:buAutoNum type="arabicPeriod"/>
            </a:pPr>
            <a:r>
              <a:rPr lang="th-TH" sz="3200" dirty="0" smtClean="0"/>
              <a:t>เชิดชูคนดี</a:t>
            </a:r>
          </a:p>
        </p:txBody>
      </p:sp>
      <p:pic>
        <p:nvPicPr>
          <p:cNvPr id="8196" name="Picture 4" descr="Image result for ตราจังหวัดปัตตาน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67" y="71438"/>
            <a:ext cx="1585813" cy="1571612"/>
          </a:xfrm>
          <a:prstGeom prst="rect">
            <a:avLst/>
          </a:prstGeom>
          <a:noFill/>
        </p:spPr>
      </p:pic>
      <p:pic>
        <p:nvPicPr>
          <p:cNvPr id="1026" name="Picture 2" descr="à¹à¸à¹à¸à¸à¸±à¹à¸à¹à¸à¸µà¸¢à¸!à¹à¸¢à¸à¸£à¸­à¸à¹à¸¥à¸à¸²à¸¨à¸­.à¸à¸.à¸à¸±à¹à¸à¸à¸¹à¹à¸§à¹à¸²à¸¯à¸à¸±à¸à¸à¸²à¸à¸µ-âà¸à¸´à¸¢à¸¡âà¹à¸¥à¸à¸²à¸¯à¸à¸à¸ª.à¸à¸à¹à¸«à¸¡à¹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929454" y="85797"/>
            <a:ext cx="2196000" cy="21050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ผู้ว่าราชการจังหวัด ปน.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th-TH" sz="3200" dirty="0" smtClean="0"/>
              <a:t>การจัดซื้อ/จ้าง</a:t>
            </a:r>
          </a:p>
          <a:p>
            <a:pPr marL="742950" lvl="2" indent="-342900"/>
            <a:r>
              <a:rPr lang="th-TH" sz="3200" dirty="0" smtClean="0"/>
              <a:t>วิธีเปิดเผย / ตรวจสอบได้</a:t>
            </a:r>
          </a:p>
          <a:p>
            <a:pPr marL="742950" lvl="2" indent="-342900"/>
            <a:r>
              <a:rPr lang="th-TH" sz="3200" dirty="0" smtClean="0"/>
              <a:t>ถ้าจะใช้วิธีเฉพาะเจาะจง  ต้องตอบ2คำถาม</a:t>
            </a:r>
          </a:p>
          <a:p>
            <a:pPr marL="1371600" lvl="3" indent="-514350">
              <a:buFont typeface="+mj-lt"/>
              <a:buAutoNum type="arabicPeriod"/>
            </a:pPr>
            <a:r>
              <a:rPr lang="th-TH" sz="3200" dirty="0" smtClean="0"/>
              <a:t>ทำไมต้องซื้อจากร้านนี้...</a:t>
            </a:r>
          </a:p>
          <a:p>
            <a:pPr marL="1371600" lvl="3" indent="-514350">
              <a:buFont typeface="+mj-lt"/>
              <a:buAutoNum type="arabicPeriod"/>
            </a:pPr>
            <a:r>
              <a:rPr lang="th-TH" sz="3200" dirty="0" smtClean="0"/>
              <a:t>ทำไมต้องซื้อราคานี้..</a:t>
            </a:r>
          </a:p>
          <a:p>
            <a:pPr marL="742950" lvl="2" indent="-342900"/>
            <a:endParaRPr lang="th-TH" sz="3200" dirty="0" smtClean="0"/>
          </a:p>
        </p:txBody>
      </p:sp>
      <p:pic>
        <p:nvPicPr>
          <p:cNvPr id="8196" name="Picture 4" descr="Image result for ตราจังหวัดปัตตาน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67" y="71438"/>
            <a:ext cx="1585813" cy="1571612"/>
          </a:xfrm>
          <a:prstGeom prst="rect">
            <a:avLst/>
          </a:prstGeom>
          <a:noFill/>
        </p:spPr>
      </p:pic>
      <p:pic>
        <p:nvPicPr>
          <p:cNvPr id="1026" name="Picture 2" descr="à¹à¸à¹à¸à¸à¸±à¹à¸à¹à¸à¸µà¸¢à¸!à¹à¸¢à¸à¸£à¸­à¸à¹à¸¥à¸à¸²à¸¨à¸­.à¸à¸.à¸à¸±à¹à¸à¸à¸¹à¹à¸§à¹à¸²à¸¯à¸à¸±à¸à¸à¸²à¸à¸µ-âà¸à¸´à¸¢à¸¡âà¹à¸¥à¸à¸²à¸¯à¸à¸à¸ª.à¸à¸à¹à¸«à¸¡à¹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929454" y="85797"/>
            <a:ext cx="2196000" cy="21050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ผู้ว่าราชการจังหวัด ปน.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th-TH" sz="3200" dirty="0" smtClean="0"/>
              <a:t>ขอบคุณ 4 เรื่องหลักที่ช่วยกันทำ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th-TH" sz="3200" dirty="0" smtClean="0"/>
              <a:t>ยึดหลัก “คนตานีฯมีน้ำใจ”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3200" dirty="0" smtClean="0"/>
              <a:t>Smart city </a:t>
            </a:r>
            <a:r>
              <a:rPr lang="en-US" sz="3200" dirty="0" err="1" smtClean="0"/>
              <a:t>Pattani</a:t>
            </a:r>
            <a:endParaRPr lang="en-US" sz="3200" dirty="0" smtClean="0"/>
          </a:p>
          <a:p>
            <a:pPr marL="742950" lvl="2" indent="-342900"/>
            <a:r>
              <a:rPr lang="en-US" sz="3200" dirty="0" smtClean="0"/>
              <a:t>L: Living  </a:t>
            </a:r>
            <a:r>
              <a:rPr lang="th-TH" sz="3200" dirty="0" smtClean="0"/>
              <a:t>-ก.สาธารณสุขเป็นหลัก</a:t>
            </a:r>
            <a:endParaRPr lang="en-US" sz="3200" dirty="0" smtClean="0"/>
          </a:p>
          <a:p>
            <a:pPr marL="742950" lvl="2" indent="-342900"/>
            <a:r>
              <a:rPr lang="en-US" sz="3200" dirty="0" smtClean="0"/>
              <a:t>P: People –</a:t>
            </a:r>
            <a:r>
              <a:rPr lang="th-TH" sz="3200" dirty="0" smtClean="0"/>
              <a:t>ก.ศึกษาฯ เป็นหลัก</a:t>
            </a:r>
            <a:endParaRPr lang="en-US" sz="3200" dirty="0" smtClean="0"/>
          </a:p>
          <a:p>
            <a:pPr marL="742950" lvl="2" indent="-342900"/>
            <a:r>
              <a:rPr lang="en-US" sz="3200" dirty="0" smtClean="0"/>
              <a:t>E: Economic</a:t>
            </a:r>
          </a:p>
          <a:p>
            <a:pPr marL="742950" lvl="2" indent="-342900"/>
            <a:r>
              <a:rPr lang="en-US" sz="3200" dirty="0" smtClean="0"/>
              <a:t>E: Environment</a:t>
            </a:r>
          </a:p>
          <a:p>
            <a:pPr marL="742950" lvl="2" indent="-342900"/>
            <a:r>
              <a:rPr lang="en-US" sz="3200" dirty="0" smtClean="0"/>
              <a:t>E:Energy</a:t>
            </a:r>
            <a:endParaRPr lang="th-TH" sz="3200" dirty="0" smtClean="0"/>
          </a:p>
          <a:p>
            <a:pPr marL="742950" lvl="2" indent="-342900"/>
            <a:endParaRPr lang="th-TH" sz="3200" dirty="0" smtClean="0"/>
          </a:p>
        </p:txBody>
      </p:sp>
      <p:pic>
        <p:nvPicPr>
          <p:cNvPr id="8196" name="Picture 4" descr="Image result for ตราจังหวัดปัตตาน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67" y="71438"/>
            <a:ext cx="1585813" cy="1571612"/>
          </a:xfrm>
          <a:prstGeom prst="rect">
            <a:avLst/>
          </a:prstGeom>
          <a:noFill/>
        </p:spPr>
      </p:pic>
      <p:pic>
        <p:nvPicPr>
          <p:cNvPr id="1026" name="Picture 2" descr="à¹à¸à¹à¸à¸à¸±à¹à¸à¹à¸à¸µà¸¢à¸!à¹à¸¢à¸à¸£à¸­à¸à¹à¸¥à¸à¸²à¸¨à¸­.à¸à¸.à¸à¸±à¹à¸à¸à¸¹à¹à¸§à¹à¸²à¸¯à¸à¸±à¸à¸à¸²à¸à¸µ-âà¸à¸´à¸¢à¸¡âà¹à¸¥à¸à¸²à¸¯à¸à¸à¸ª.à¸à¸à¹à¸«à¸¡à¹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929454" y="85797"/>
            <a:ext cx="2196000" cy="21050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รพ.ปัตตานี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th-TH" dirty="0" smtClean="0"/>
              <a:t>ขอบคุณพวกเราทุกคน </a:t>
            </a:r>
          </a:p>
          <a:p>
            <a:pPr lvl="1"/>
            <a:r>
              <a:rPr lang="th-TH" dirty="0" smtClean="0"/>
              <a:t>ร่วมกัน ในงานรับเสด็จฯ สมเด็จพระเจ้าอยู่หัวฯ</a:t>
            </a:r>
          </a:p>
          <a:p>
            <a:pPr lvl="1"/>
            <a:endParaRPr lang="en-US" dirty="0"/>
          </a:p>
          <a:p>
            <a:pPr marL="1314450" lvl="2" indent="-457200"/>
            <a:endParaRPr lang="en-US" dirty="0" smtClean="0"/>
          </a:p>
        </p:txBody>
      </p:sp>
      <p:pic>
        <p:nvPicPr>
          <p:cNvPr id="9218" name="Picture 2" descr="Image result for logo กระทรวงสาธารณสุข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0" y="0"/>
            <a:ext cx="1211812" cy="1214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5738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รพ.ปัตตานี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th-TH" dirty="0" smtClean="0"/>
              <a:t>อาคาร ผู้ป่วยนอก</a:t>
            </a:r>
          </a:p>
          <a:p>
            <a:pPr lvl="1"/>
            <a:r>
              <a:rPr lang="th-TH" dirty="0" smtClean="0"/>
              <a:t>ส่งงวด </a:t>
            </a:r>
            <a:r>
              <a:rPr lang="en-US" dirty="0" smtClean="0"/>
              <a:t>30/35 </a:t>
            </a:r>
            <a:r>
              <a:rPr lang="th-TH" dirty="0" smtClean="0"/>
              <a:t>สัปดาห์หน้า</a:t>
            </a:r>
          </a:p>
          <a:p>
            <a:pPr lvl="1"/>
            <a:r>
              <a:rPr lang="th-TH" dirty="0" smtClean="0"/>
              <a:t>(ครบฯสัญญา </a:t>
            </a:r>
            <a:r>
              <a:rPr lang="en-US" dirty="0" smtClean="0"/>
              <a:t>15 </a:t>
            </a:r>
            <a:r>
              <a:rPr lang="th-TH" dirty="0" smtClean="0"/>
              <a:t>สิงหาคม </a:t>
            </a:r>
            <a:r>
              <a:rPr lang="en-US" dirty="0" smtClean="0"/>
              <a:t>2562)</a:t>
            </a:r>
            <a:endParaRPr lang="th-TH" dirty="0" smtClean="0"/>
          </a:p>
          <a:p>
            <a:pPr marL="1314450" lvl="2" indent="-457200"/>
            <a:r>
              <a:rPr lang="th-TH" dirty="0" smtClean="0"/>
              <a:t>ทุกหน่วยงาน </a:t>
            </a:r>
            <a:r>
              <a:rPr lang="en-US" dirty="0" smtClean="0"/>
              <a:t>OPD </a:t>
            </a:r>
            <a:r>
              <a:rPr lang="th-TH" dirty="0" smtClean="0"/>
              <a:t>เตรียมตัวให้พร้อม...</a:t>
            </a:r>
          </a:p>
          <a:p>
            <a:pPr marL="514350" indent="-457200"/>
            <a:r>
              <a:rPr lang="th-TH" dirty="0" smtClean="0"/>
              <a:t>อาคารซักฟอก/จ่ายกลาง น่าจะได้ ปีงบฯ</a:t>
            </a:r>
            <a:r>
              <a:rPr lang="en-US" dirty="0" smtClean="0"/>
              <a:t>2563</a:t>
            </a:r>
          </a:p>
          <a:p>
            <a:pPr marL="914400" lvl="1" indent="-457200"/>
            <a:r>
              <a:rPr lang="th-TH" dirty="0" smtClean="0"/>
              <a:t>ซักฟอก/จ่ายกลาง – เภสัชฯ – โรงอาหาร – ช่างฯ</a:t>
            </a:r>
          </a:p>
          <a:p>
            <a:pPr marL="1314450" lvl="2" indent="-457200"/>
            <a:r>
              <a:rPr lang="th-TH" dirty="0" smtClean="0"/>
              <a:t>เตรียมแผนย้ายให้พร้อมฯ</a:t>
            </a:r>
            <a:endParaRPr lang="en-US" dirty="0"/>
          </a:p>
          <a:p>
            <a:pPr marL="1314450" lvl="2" indent="-457200"/>
            <a:endParaRPr lang="en-US" dirty="0" smtClean="0"/>
          </a:p>
        </p:txBody>
      </p:sp>
      <p:pic>
        <p:nvPicPr>
          <p:cNvPr id="9218" name="Picture 2" descr="Image result for logo กระทรวงสาธารณสุข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0" y="0"/>
            <a:ext cx="1211812" cy="1214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29542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12381</TotalTime>
  <Words>307</Words>
  <Application>Microsoft Office PowerPoint</Application>
  <PresentationFormat>นำเสนอทางหน้าจอ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2" baseType="lpstr">
      <vt:lpstr>ชุดรูปแบบของ Office</vt:lpstr>
      <vt:lpstr> 11 มิถุนายน 2562</vt:lpstr>
      <vt:lpstr>จำไว้ 3 คำ</vt:lpstr>
      <vt:lpstr>วาระที่ 1 เรื่องแจ้งฯ</vt:lpstr>
      <vt:lpstr>ก.สธ. – มาตรการป้องกันการทุจริต  และกระทำผิดวินัย</vt:lpstr>
      <vt:lpstr>ผู้ว่าราชการจังหวัด ปน.</vt:lpstr>
      <vt:lpstr>ผู้ว่าราชการจังหวัด ปน.</vt:lpstr>
      <vt:lpstr>ผู้ว่าราชการจังหวัด ปน.</vt:lpstr>
      <vt:lpstr>รพ.ปัตตานี</vt:lpstr>
      <vt:lpstr>รพ.ปัตตานี</vt:lpstr>
      <vt:lpstr>ภาพนิ่ง 10</vt:lpstr>
      <vt:lpstr>ภาพนิ่ง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784Acer</dc:creator>
  <cp:lastModifiedBy>ST</cp:lastModifiedBy>
  <cp:revision>589</cp:revision>
  <dcterms:created xsi:type="dcterms:W3CDTF">2013-10-07T09:04:52Z</dcterms:created>
  <dcterms:modified xsi:type="dcterms:W3CDTF">2019-06-11T06:39:03Z</dcterms:modified>
</cp:coreProperties>
</file>