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49"/>
  </p:notesMasterIdLst>
  <p:sldIdLst>
    <p:sldId id="280" r:id="rId4"/>
    <p:sldId id="300" r:id="rId5"/>
    <p:sldId id="301" r:id="rId6"/>
    <p:sldId id="302" r:id="rId7"/>
    <p:sldId id="303" r:id="rId8"/>
    <p:sldId id="304" r:id="rId9"/>
    <p:sldId id="305" r:id="rId10"/>
    <p:sldId id="281" r:id="rId11"/>
    <p:sldId id="282" r:id="rId12"/>
    <p:sldId id="298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299" r:id="rId39"/>
    <p:sldId id="290" r:id="rId40"/>
    <p:sldId id="314" r:id="rId41"/>
    <p:sldId id="315" r:id="rId42"/>
    <p:sldId id="308" r:id="rId43"/>
    <p:sldId id="309" r:id="rId44"/>
    <p:sldId id="310" r:id="rId45"/>
    <p:sldId id="311" r:id="rId46"/>
    <p:sldId id="312" r:id="rId47"/>
    <p:sldId id="313" r:id="rId4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77" autoAdjust="0"/>
  </p:normalViewPr>
  <p:slideViewPr>
    <p:cSldViewPr>
      <p:cViewPr varScale="1">
        <p:scale>
          <a:sx n="194" d="100"/>
          <a:sy n="194" d="100"/>
        </p:scale>
        <p:origin x="163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58CDE0-5786-4990-956B-B2DDA6EF0F57}" type="datetimeFigureOut">
              <a:rPr lang="th-TH"/>
              <a:pPr>
                <a:defRPr/>
              </a:pPr>
              <a:t>09/08/62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DD1B11-A6AD-41F3-B1CB-619D8CD87E7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48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28586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28818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506086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18582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9407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111363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09148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4249546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3116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603316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30080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713646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D1B11-A6AD-41F3-B1CB-619D8CD87E7F}" type="slidenum">
              <a:rPr lang="th-TH" smtClean="0"/>
              <a:pPr>
                <a:defRPr/>
              </a:pPr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50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77253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65437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33394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21727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53477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30691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7209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7AF7-DFA7-4F95-B26B-0E503B7D0C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CE5C9-2009-4C80-89F0-274DBD4E6A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624C7-9E9E-49F3-86A2-FE0F6720FC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8801-5340-4E2E-A300-27CFC2D4F42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9B2D-7652-4BF6-A0B2-686A9265F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3B804-E616-4A32-9CE8-D3D16C631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45C9-445F-4260-A588-D589A098A2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5CE0-640F-46EF-92A4-8B2149F8BF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7061D-F9A3-49F3-9659-388528F44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51EC-8A32-4D78-B8F5-C81F92007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6A9C-FC28-4C87-9613-B08340EBC7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B533-C5D9-4E87-9384-9CC8AD2AA92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95D0-DAFA-4BB9-A00D-E8ED5A33F4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02ED-2C75-4310-B660-5C78B09DA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CF88-E0F5-4949-BF6A-272C030E2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1182-D381-48E3-98E9-194DE8FBA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B8E7-42CF-4454-892B-BEC42443762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7B52-A3F0-45DD-92A9-524BD20AC8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DB33-6277-4815-94F9-7D0369D172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C1C7-321A-4F24-9A8C-F3EB0F04EF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F76D-5BB7-4D3E-8A95-A9A7C83E56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C513D-3408-476F-8ADF-7BEA1EE8796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F98187-91D7-4B23-B221-A4554A3F8F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00CA2D-780D-436F-9650-36C6C1827D17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09/08/62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D8272C-D2DD-4651-BE55-D1F015953C75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68B208-FB7E-4F08-A8EE-10CBD55C59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gif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../Lean%20tool/Lean%20tool_6&#3585;&#3588;54/Quick%20setup/YouTube%20-%20&#8234;2007%20F1%20Shanghai%20GP%20Felipe%20Massa%20Pit%20stop&#8236;&#8207;.fl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428736"/>
            <a:ext cx="7772400" cy="2160588"/>
          </a:xfrm>
          <a:noFill/>
        </p:spPr>
        <p:txBody>
          <a:bodyPr/>
          <a:lstStyle/>
          <a:p>
            <a:pPr eaLnBrk="1" hangingPunct="1"/>
            <a:r>
              <a:rPr lang="th-TH" sz="6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ขั้นตอนการปรับปรุงงานตามแนวทาง </a:t>
            </a:r>
            <a:r>
              <a:rPr lang="en-US" sz="6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Lean</a:t>
            </a:r>
            <a:endParaRPr lang="th-TH" sz="66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0034" y="5429264"/>
            <a:ext cx="3887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ลักษมี  สารบรรณ</a:t>
            </a:r>
            <a:r>
              <a:rPr lang="en-US" sz="3200" b="1" i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200" b="1" i="1" dirty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</a:br>
            <a:endParaRPr lang="th-TH" sz="3200" b="1" i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053" name="Picture 15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7413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Value Stream Mapping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357190" y="1914544"/>
            <a:ext cx="9429784" cy="4229100"/>
            <a:chOff x="4280" y="1762"/>
            <a:chExt cx="7200" cy="3330"/>
          </a:xfrm>
        </p:grpSpPr>
        <p:sp>
          <p:nvSpPr>
            <p:cNvPr id="2082" name="AutoShape 34"/>
            <p:cNvSpPr>
              <a:spLocks noChangeAspect="1" noChangeArrowheads="1" noTextEdit="1"/>
            </p:cNvSpPr>
            <p:nvPr/>
          </p:nvSpPr>
          <p:spPr bwMode="auto">
            <a:xfrm>
              <a:off x="4280" y="1762"/>
              <a:ext cx="7200" cy="33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4369" y="1852"/>
              <a:ext cx="889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Level 1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5613" y="185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Arrive at Hospital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6680" y="185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Visit 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7747" y="185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Visit Pharmacy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8813" y="185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Return Home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4369" y="3112"/>
              <a:ext cx="1067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Level 2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524" y="302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Arrive and Register in the clinic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6591" y="302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Pre-consult Procedure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7658" y="302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consult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8724" y="302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Post Consult Procedure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9791" y="302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Payment sits down &amp; wait for turn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369" y="4552"/>
              <a:ext cx="888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Level 3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5436" y="437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Staff Greets patient &amp; asks for appt card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6502" y="437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Patient presents Appt Card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7569" y="437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Staff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actualizes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visit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in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SAP</a:t>
              </a: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8636" y="437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Staff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issues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Q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chit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to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 </a:t>
              </a:r>
              <a:r>
                <a:rPr kumimoji="0" lang="th-TH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patient</a:t>
              </a: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9702" y="4372"/>
              <a:ext cx="80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ngsana New" pitchFamily="18" charset="-34"/>
                </a:rPr>
                <a:t>Patient sits down &amp; wit for turn</a:t>
              </a: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6413" y="2122"/>
              <a:ext cx="26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7480" y="212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8547" y="212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6324" y="3292"/>
              <a:ext cx="26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7391" y="329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8458" y="329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9524" y="3292"/>
              <a:ext cx="26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6236" y="464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7302" y="464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8369" y="464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9436" y="4642"/>
              <a:ext cx="2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5791" y="2482"/>
              <a:ext cx="978" cy="54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7391" y="2482"/>
              <a:ext cx="2667" cy="54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H="1">
              <a:off x="5524" y="3652"/>
              <a:ext cx="267" cy="72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>
              <a:off x="6147" y="3652"/>
              <a:ext cx="3911" cy="72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8" name="สี่เหลี่ยมมุมมน 37"/>
          <p:cNvSpPr/>
          <p:nvPr/>
        </p:nvSpPr>
        <p:spPr>
          <a:xfrm>
            <a:off x="2123728" y="2492896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มาถึงรพ.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39" name="สี่เหลี่ยมมุมมน 38"/>
          <p:cNvSpPr/>
          <p:nvPr/>
        </p:nvSpPr>
        <p:spPr>
          <a:xfrm>
            <a:off x="3491880" y="2492896"/>
            <a:ext cx="10081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พบแพทย์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4932040" y="2492896"/>
            <a:ext cx="10081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รับยา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1" name="สี่เหลี่ยมมุมมน 40"/>
          <p:cNvSpPr/>
          <p:nvPr/>
        </p:nvSpPr>
        <p:spPr>
          <a:xfrm>
            <a:off x="6300192" y="2492896"/>
            <a:ext cx="100811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กลับบ้าน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1979712" y="3501008"/>
            <a:ext cx="10081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ลงทะเบียน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1907704" y="5301208"/>
            <a:ext cx="9361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กล่าวทักทาย  ขอบัตรนัด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3275856" y="5301208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ผู้ป่วยยื่นบัตรนัด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5" name="สี่เหลี่ยมมุมมน 44"/>
          <p:cNvSpPr/>
          <p:nvPr/>
        </p:nvSpPr>
        <p:spPr>
          <a:xfrm>
            <a:off x="4716016" y="5301208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ซักประวัติ คัดกรอง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6" name="สี่เหลี่ยมมุมมน 45"/>
          <p:cNvSpPr/>
          <p:nvPr/>
        </p:nvSpPr>
        <p:spPr>
          <a:xfrm>
            <a:off x="6084168" y="5301208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ลงทะเบียนตรวจ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7" name="สี่เหลี่ยมมุมมน 46"/>
          <p:cNvSpPr/>
          <p:nvPr/>
        </p:nvSpPr>
        <p:spPr>
          <a:xfrm>
            <a:off x="7452320" y="5301208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นั่งรอตรวจ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8" name="สี่เหลี่ยมมุมมน 47"/>
          <p:cNvSpPr/>
          <p:nvPr/>
        </p:nvSpPr>
        <p:spPr>
          <a:xfrm>
            <a:off x="3419872" y="3501008"/>
            <a:ext cx="10081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เตรียมความพร้อมก่อนพบแพทย์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49" name="สี่เหลี่ยมมุมมน 48"/>
          <p:cNvSpPr/>
          <p:nvPr/>
        </p:nvSpPr>
        <p:spPr>
          <a:xfrm>
            <a:off x="4788024" y="3501008"/>
            <a:ext cx="10081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พบแพทย์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50" name="สี่เหลี่ยมมุมมน 49"/>
          <p:cNvSpPr/>
          <p:nvPr/>
        </p:nvSpPr>
        <p:spPr>
          <a:xfrm>
            <a:off x="6228184" y="3501008"/>
            <a:ext cx="10081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หัตถการหลังพบแพทย์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51" name="สี่เหลี่ยมมุมมน 50"/>
          <p:cNvSpPr/>
          <p:nvPr/>
        </p:nvSpPr>
        <p:spPr>
          <a:xfrm>
            <a:off x="7596336" y="3501008"/>
            <a:ext cx="10081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</a:rPr>
              <a:t>จ่ายเงิน                    นั่งรอ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52" name="ดาว 5 แฉก 51"/>
          <p:cNvSpPr/>
          <p:nvPr/>
        </p:nvSpPr>
        <p:spPr>
          <a:xfrm>
            <a:off x="3707904" y="1412776"/>
            <a:ext cx="720080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ดาว 5 แฉก 52"/>
          <p:cNvSpPr/>
          <p:nvPr/>
        </p:nvSpPr>
        <p:spPr>
          <a:xfrm>
            <a:off x="1835696" y="3068960"/>
            <a:ext cx="720080" cy="5040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ประโยชน์ของการเขียนสภาพปัจจุบัน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23850" y="1916113"/>
            <a:ext cx="88201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th-TH" sz="3600" b="0" dirty="0">
                <a:solidFill>
                  <a:schemeClr val="bg1"/>
                </a:solidFill>
                <a:cs typeface="Angsana New" pitchFamily="18" charset="-34"/>
              </a:rPr>
              <a:t> เห็นความเป็นจริงของการดำเนินงานในปัจจุบัน ซึ่งหลายๆครั้งจะรู้ได้</a:t>
            </a:r>
            <a:br>
              <a:rPr lang="th-TH" sz="3600" b="0" dirty="0">
                <a:solidFill>
                  <a:schemeClr val="bg1"/>
                </a:solidFill>
                <a:cs typeface="Angsana New" pitchFamily="18" charset="-34"/>
              </a:rPr>
            </a:br>
            <a:r>
              <a:rPr lang="th-TH" sz="3600" b="0" dirty="0">
                <a:solidFill>
                  <a:schemeClr val="bg1"/>
                </a:solidFill>
                <a:cs typeface="Angsana New" pitchFamily="18" charset="-34"/>
              </a:rPr>
              <a:t>  ทันทีว่าไม่เป็นไปตามที่ควรจะเป็น ทำไมถึงทำแบบนี้อยู่ได้ </a:t>
            </a:r>
          </a:p>
          <a:p>
            <a:pPr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th-TH" sz="3600" b="0" dirty="0">
                <a:solidFill>
                  <a:schemeClr val="bg1"/>
                </a:solidFill>
                <a:cs typeface="Angsana New" pitchFamily="18" charset="-34"/>
              </a:rPr>
              <a:t> พบว่าขั้นตอนใดที่ต้องรอนาน หรือ เป็นคอขวด </a:t>
            </a:r>
            <a:r>
              <a:rPr lang="en-US" sz="3600" b="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bottle neck</a:t>
            </a:r>
          </a:p>
          <a:p>
            <a:pPr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th-TH" sz="3600" b="0" dirty="0">
                <a:solidFill>
                  <a:schemeClr val="bg1"/>
                </a:solidFill>
                <a:cs typeface="Angsana New" pitchFamily="18" charset="-34"/>
              </a:rPr>
              <a:t> ขั้นตอนใดที่ต้องรีบปรับปรุง </a:t>
            </a:r>
          </a:p>
          <a:p>
            <a:pPr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th-TH" sz="3600" b="0" dirty="0">
                <a:solidFill>
                  <a:schemeClr val="bg1"/>
                </a:solidFill>
                <a:cs typeface="Angsana New" pitchFamily="18" charset="-34"/>
              </a:rPr>
              <a:t> ขั้นตอนใดที่ซ้ำซ้อน ยุ่งยากโดยไม่จำเป็น</a:t>
            </a:r>
          </a:p>
          <a:p>
            <a:pPr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th-TH" sz="3600" b="0" dirty="0">
                <a:solidFill>
                  <a:schemeClr val="bg1"/>
                </a:solidFill>
                <a:cs typeface="Angsana New" pitchFamily="18" charset="-34"/>
              </a:rPr>
              <a:t> ขั้นตอนใดที่ไม่ค่อยมีประสิทธิภาพ หรือขั้นตอนใดที่ดี</a:t>
            </a:r>
          </a:p>
        </p:txBody>
      </p:sp>
      <p:pic>
        <p:nvPicPr>
          <p:cNvPr id="78852" name="Picture 5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117475"/>
            <a:ext cx="60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ระบุ (จับเวลา วัดระยะทาง) ที่ใช้ในแต่ละขั้นตอน รวมทั้งช่วงที่ต้องรอ อย่างครบถ้วน</a:t>
            </a:r>
            <a:b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(ในช่วงแรกอาจจะประมาณเวลาที่ใช้ก่อน)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                                                         งานเสร็จเรียบร้อย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จุดเริ่มต้น                                                                                                     ถึงมือลูกค้า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เวลา </a:t>
            </a:r>
            <a:r>
              <a:rPr lang="th-TH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นาที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ระยะทาง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...................................................................................................................................เมตร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000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รวมเวลาที่ต้องใช้ทั้งหมด รวมเวลา หรือระยะทาง รวมทั้งการรอ </a:t>
            </a:r>
            <a:r>
              <a:rPr lang="en-US" sz="2000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Waiting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000" dirty="0" smtClean="0">
              <a:solidFill>
                <a:srgbClr val="FFFF00"/>
              </a:solidFill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000" b="1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 ในกรณีที่ต้องการลดระยะทาง ลดค่าใช้จ่าย ลดวัสดุ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000" b="1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  ก็วัด หรือ ระบุสิ่งที่ลดตามต้องการ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39750" y="3213100"/>
            <a:ext cx="71913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404938" y="3213100"/>
            <a:ext cx="71913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3852863" y="3213100"/>
            <a:ext cx="71913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4787900" y="3213100"/>
            <a:ext cx="71913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5868988" y="3213100"/>
            <a:ext cx="71913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7092950" y="3213100"/>
            <a:ext cx="71913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7885113" y="3213100"/>
            <a:ext cx="71913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79883" name="Picture 12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29256" y="6143644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347787"/>
          </a:xfrm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327650"/>
          </a:xfrm>
        </p:spPr>
        <p:txBody>
          <a:bodyPr/>
          <a:lstStyle/>
          <a:p>
            <a:pPr eaLnBrk="1" hangingPunct="1"/>
            <a: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ร่วมกันพิจารณาว่า ขั้นตอนใดเป็น </a:t>
            </a:r>
            <a:r>
              <a:rPr lang="en-US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waste </a:t>
            </a:r>
            <a: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non value </a:t>
            </a:r>
            <a: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แต่จำเป็น </a:t>
            </a:r>
            <a:b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ขั้นตอนใดเสร้างคุณค่า</a:t>
            </a:r>
            <a:r>
              <a:rPr lang="en-US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Value</a:t>
            </a:r>
            <a:endParaRPr lang="th-TH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</a:t>
            </a:r>
            <a:endParaRPr lang="th-TH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39750" y="2997200"/>
            <a:ext cx="719138" cy="576263"/>
          </a:xfrm>
          <a:prstGeom prst="rect">
            <a:avLst/>
          </a:prstGeom>
          <a:solidFill>
            <a:srgbClr val="2AC844"/>
          </a:solidFill>
          <a:ln w="9525">
            <a:solidFill>
              <a:srgbClr val="2AC84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404938" y="2997200"/>
            <a:ext cx="719137" cy="576263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2627313" y="2997200"/>
            <a:ext cx="719137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2AC84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852863" y="2997200"/>
            <a:ext cx="719137" cy="576263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787900" y="2997200"/>
            <a:ext cx="719138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651500" y="2997200"/>
            <a:ext cx="719138" cy="576263"/>
          </a:xfrm>
          <a:prstGeom prst="rect">
            <a:avLst/>
          </a:prstGeom>
          <a:solidFill>
            <a:srgbClr val="2AC844"/>
          </a:solidFill>
          <a:ln w="9525">
            <a:solidFill>
              <a:srgbClr val="2AC84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6659563" y="2997200"/>
            <a:ext cx="71913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7451725" y="2997200"/>
            <a:ext cx="719138" cy="576263"/>
          </a:xfrm>
          <a:prstGeom prst="rect">
            <a:avLst/>
          </a:prstGeom>
          <a:solidFill>
            <a:srgbClr val="2AC8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1420813" y="5602288"/>
            <a:ext cx="420687" cy="274637"/>
          </a:xfrm>
          <a:prstGeom prst="rect">
            <a:avLst/>
          </a:prstGeom>
          <a:solidFill>
            <a:srgbClr val="2AC844"/>
          </a:solidFill>
          <a:ln w="9525">
            <a:solidFill>
              <a:srgbClr val="2AC84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3205163" y="5602288"/>
            <a:ext cx="420687" cy="27463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5003800" y="5602288"/>
            <a:ext cx="420688" cy="274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23850" y="3673475"/>
            <a:ext cx="1220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0">
                <a:solidFill>
                  <a:schemeClr val="bg1"/>
                </a:solidFill>
                <a:cs typeface="Angsana New" pitchFamily="18" charset="-34"/>
              </a:rPr>
              <a:t>จุดเริ่มต้น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7878763" y="3514725"/>
            <a:ext cx="151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0">
                <a:solidFill>
                  <a:schemeClr val="bg1"/>
                </a:solidFill>
                <a:cs typeface="Angsana New" pitchFamily="18" charset="-34"/>
              </a:rPr>
              <a:t>งานเสร็จ</a:t>
            </a:r>
            <a:br>
              <a:rPr lang="th-TH" sz="3200" b="0">
                <a:solidFill>
                  <a:schemeClr val="bg1"/>
                </a:solidFill>
                <a:cs typeface="Angsana New" pitchFamily="18" charset="-34"/>
              </a:rPr>
            </a:br>
            <a:r>
              <a:rPr lang="th-TH" sz="3200" b="0">
                <a:solidFill>
                  <a:schemeClr val="bg1"/>
                </a:solidFill>
                <a:cs typeface="Angsana New" pitchFamily="18" charset="-34"/>
              </a:rPr>
              <a:t>ส่งให้ลูกค้า 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1843088" y="5575300"/>
            <a:ext cx="12160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0">
                <a:solidFill>
                  <a:schemeClr val="bg1"/>
                </a:solidFill>
                <a:cs typeface="Angsana New" pitchFamily="18" charset="-34"/>
              </a:rPr>
              <a:t>= value</a:t>
            </a:r>
            <a:endParaRPr lang="th-TH" sz="2500" b="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3635375" y="5548313"/>
            <a:ext cx="1287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0">
                <a:solidFill>
                  <a:schemeClr val="bg1"/>
                </a:solidFill>
                <a:cs typeface="Angsana New" pitchFamily="18" charset="-34"/>
              </a:rPr>
              <a:t>= waste</a:t>
            </a:r>
            <a:endParaRPr lang="th-TH" sz="2500" b="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5472113" y="5548313"/>
            <a:ext cx="37798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0">
                <a:solidFill>
                  <a:schemeClr val="bg1"/>
                </a:solidFill>
                <a:cs typeface="Angsana New" pitchFamily="18" charset="-34"/>
              </a:rPr>
              <a:t>= necessary non value</a:t>
            </a:r>
            <a:endParaRPr lang="th-TH" sz="2500" b="0">
              <a:solidFill>
                <a:schemeClr val="bg1"/>
              </a:solidFill>
              <a:cs typeface="Angsana New" pitchFamily="18" charset="-34"/>
            </a:endParaRPr>
          </a:p>
        </p:txBody>
      </p:sp>
      <p:pic>
        <p:nvPicPr>
          <p:cNvPr id="80916" name="Picture 20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117475"/>
            <a:ext cx="60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29256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การพิจารณาว่าขั้นตอนใดมีคุณค่าหรือสูญเปล่า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>
                <a:solidFill>
                  <a:srgbClr val="F2EC00"/>
                </a:solidFill>
                <a:latin typeface="Angsana New" pitchFamily="18" charset="-34"/>
                <a:cs typeface="Angsana New" pitchFamily="18" charset="-34"/>
              </a:rPr>
              <a:t>สิ่งที่ต้องคำนึงเสมอ ใครคือลูกค้าของกระบวนการที่กำลังพิจารณา แล้วตัดสินหรือกำหนดคุณค่าในมุมมองของลูกค้าเท่านั้น</a:t>
            </a:r>
          </a:p>
          <a:p>
            <a:pPr eaLnBrk="1" hangingPunct="1"/>
            <a:endParaRPr lang="th-TH" smtClean="0">
              <a:solidFill>
                <a:srgbClr val="F2EC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smtClean="0">
                <a:solidFill>
                  <a:srgbClr val="CCECFF"/>
                </a:solidFill>
                <a:latin typeface="Angsana New" pitchFamily="18" charset="-34"/>
                <a:cs typeface="Angsana New" pitchFamily="18" charset="-34"/>
              </a:rPr>
              <a:t>อีกวิธีหนึ่งคือ ให้พิจารณากำหนดก่อนว่า อะไรสิ่งที่ลูกค้าต้องการ (และยินดีจ่ายเงิน)  แล้วจึงย้อนกลับไปพิจารณาว่าขั้นตอนใดเป็นขั้นตอนที่ทำให้ได้สิ่งที่ลูกค้าต้องการโดยตรง ขั้นตอนนั้นเป็นคุณค่า</a:t>
            </a:r>
          </a:p>
        </p:txBody>
      </p:sp>
      <p:pic>
        <p:nvPicPr>
          <p:cNvPr id="81924" name="Picture 4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7475"/>
            <a:ext cx="60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29256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ChangeArrowheads="1"/>
          </p:cNvSpPr>
          <p:nvPr/>
        </p:nvSpPr>
        <p:spPr bwMode="auto">
          <a:xfrm rot="5400000">
            <a:off x="2231231" y="296069"/>
            <a:ext cx="288925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6225" y="1557338"/>
            <a:ext cx="6842125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        เวลาที่ใช้ - นาที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ขั้นตอนที่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Wait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ขั้นตอนที่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 Wait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ขั้นตอนที่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ขั้นตอนที่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 Wait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ขั้นตอนที่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ขั้นตอนที่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</a:t>
            </a:r>
            <a:endParaRPr lang="th-TH" sz="24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th-TH" sz="1800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รวมเวลาทั้งหมด </a:t>
            </a:r>
            <a:r>
              <a:rPr lang="en-US" sz="1800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1+w1+2+w2+3+4+w4+5+6  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=           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นาที                           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 rot="5400000">
            <a:off x="7667625" y="473075"/>
            <a:ext cx="2889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 rot="5400000">
            <a:off x="6585744" y="186532"/>
            <a:ext cx="288925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 rot="5400000">
            <a:off x="4534694" y="296069"/>
            <a:ext cx="288925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1" name="Rectangle 8"/>
          <p:cNvSpPr>
            <a:spLocks noChangeArrowheads="1"/>
          </p:cNvSpPr>
          <p:nvPr/>
        </p:nvSpPr>
        <p:spPr bwMode="auto">
          <a:xfrm rot="5400000">
            <a:off x="5399088" y="584200"/>
            <a:ext cx="2889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2" name="Rectangle 9"/>
          <p:cNvSpPr>
            <a:spLocks noChangeArrowheads="1"/>
          </p:cNvSpPr>
          <p:nvPr/>
        </p:nvSpPr>
        <p:spPr bwMode="auto">
          <a:xfrm rot="5400000">
            <a:off x="3347244" y="548481"/>
            <a:ext cx="2889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2051050" y="5492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827088" y="246063"/>
            <a:ext cx="7561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2EC00"/>
                </a:solidFill>
                <a:cs typeface="Angsana New" pitchFamily="18" charset="-34"/>
              </a:rPr>
              <a:t>ขั้นตอน      </a:t>
            </a:r>
            <a:r>
              <a:rPr lang="en-US">
                <a:solidFill>
                  <a:srgbClr val="F2EC00"/>
                </a:solidFill>
                <a:cs typeface="Angsana New" pitchFamily="18" charset="-34"/>
              </a:rPr>
              <a:t>1         2          3       4          5         6</a:t>
            </a:r>
            <a:endParaRPr lang="th-TH">
              <a:solidFill>
                <a:srgbClr val="F2EC00"/>
              </a:solidFill>
              <a:cs typeface="Angsana New" pitchFamily="18" charset="-34"/>
            </a:endParaRPr>
          </a:p>
        </p:txBody>
      </p:sp>
      <p:sp>
        <p:nvSpPr>
          <p:cNvPr id="82955" name="AutoShape 12"/>
          <p:cNvSpPr>
            <a:spLocks noChangeArrowheads="1"/>
          </p:cNvSpPr>
          <p:nvPr/>
        </p:nvSpPr>
        <p:spPr bwMode="auto">
          <a:xfrm>
            <a:off x="2865438" y="979488"/>
            <a:ext cx="409575" cy="2174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6" name="AutoShape 13"/>
          <p:cNvSpPr>
            <a:spLocks noChangeArrowheads="1"/>
          </p:cNvSpPr>
          <p:nvPr/>
        </p:nvSpPr>
        <p:spPr bwMode="auto">
          <a:xfrm>
            <a:off x="3729038" y="981075"/>
            <a:ext cx="409575" cy="2174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7" name="AutoShape 14"/>
          <p:cNvSpPr>
            <a:spLocks noChangeArrowheads="1"/>
          </p:cNvSpPr>
          <p:nvPr/>
        </p:nvSpPr>
        <p:spPr bwMode="auto">
          <a:xfrm>
            <a:off x="5745163" y="908050"/>
            <a:ext cx="409575" cy="2174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8" name="AutoShape 15"/>
          <p:cNvSpPr>
            <a:spLocks noChangeArrowheads="1"/>
          </p:cNvSpPr>
          <p:nvPr/>
        </p:nvSpPr>
        <p:spPr bwMode="auto">
          <a:xfrm>
            <a:off x="3730625" y="2490788"/>
            <a:ext cx="409575" cy="2174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59" name="AutoShape 16"/>
          <p:cNvSpPr>
            <a:spLocks noChangeArrowheads="1"/>
          </p:cNvSpPr>
          <p:nvPr/>
        </p:nvSpPr>
        <p:spPr bwMode="auto">
          <a:xfrm>
            <a:off x="3779838" y="3213100"/>
            <a:ext cx="409575" cy="2174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960" name="AutoShape 17"/>
          <p:cNvSpPr>
            <a:spLocks noChangeArrowheads="1"/>
          </p:cNvSpPr>
          <p:nvPr/>
        </p:nvSpPr>
        <p:spPr bwMode="auto">
          <a:xfrm>
            <a:off x="3802063" y="4437063"/>
            <a:ext cx="409575" cy="2174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82961" name="Picture 18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117475"/>
            <a:ext cx="60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43504" y="6115072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347787"/>
          </a:xfrm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5288" y="4352925"/>
            <a:ext cx="719137" cy="576263"/>
          </a:xfrm>
          <a:prstGeom prst="rect">
            <a:avLst/>
          </a:prstGeom>
          <a:solidFill>
            <a:srgbClr val="2AC844"/>
          </a:solidFill>
          <a:ln w="9525">
            <a:solidFill>
              <a:srgbClr val="2AC84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260475" y="4352925"/>
            <a:ext cx="719138" cy="576263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482850" y="4352925"/>
            <a:ext cx="719138" cy="576263"/>
          </a:xfrm>
          <a:prstGeom prst="rect">
            <a:avLst/>
          </a:prstGeom>
          <a:solidFill>
            <a:srgbClr val="FFFF00"/>
          </a:solidFill>
          <a:ln w="9525">
            <a:solidFill>
              <a:srgbClr val="2AC84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708400" y="4352925"/>
            <a:ext cx="719138" cy="576263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643438" y="4352925"/>
            <a:ext cx="71913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507038" y="4352925"/>
            <a:ext cx="719137" cy="576263"/>
          </a:xfrm>
          <a:prstGeom prst="rect">
            <a:avLst/>
          </a:prstGeom>
          <a:solidFill>
            <a:srgbClr val="2AC844"/>
          </a:solidFill>
          <a:ln w="9525">
            <a:solidFill>
              <a:srgbClr val="2AC84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948488" y="4352925"/>
            <a:ext cx="71913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7740650" y="4352925"/>
            <a:ext cx="719138" cy="576263"/>
          </a:xfrm>
          <a:prstGeom prst="rect">
            <a:avLst/>
          </a:prstGeom>
          <a:solidFill>
            <a:srgbClr val="2AC8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75688" cy="4525962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คำนวณ หาประสิทธิภาพของกระบวนการทั้งหมดในโครงการนี้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รวมเวลาที่เป็น 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value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ทั้งหมด 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หารด้วยเวลาทั้งหมดของ 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waiting (waste) +  non value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แต่จำเป็น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714348" y="5429264"/>
            <a:ext cx="7237413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700" dirty="0">
                <a:latin typeface="Arial Unicode MS" pitchFamily="34" charset="-128"/>
              </a:rPr>
              <a:t>ประสิทธิภาพ  </a:t>
            </a:r>
            <a:r>
              <a:rPr lang="en-US" sz="2700" dirty="0">
                <a:latin typeface="Arial Unicode MS" pitchFamily="34" charset="-128"/>
              </a:rPr>
              <a:t>= </a:t>
            </a:r>
            <a:r>
              <a:rPr lang="th-TH" sz="2700" dirty="0">
                <a:latin typeface="Arial Unicode MS" pitchFamily="34" charset="-128"/>
              </a:rPr>
              <a:t> </a:t>
            </a:r>
            <a:r>
              <a:rPr lang="en-US" sz="2700" dirty="0">
                <a:latin typeface="Arial Unicode MS" pitchFamily="34" charset="-128"/>
              </a:rPr>
              <a:t>value / </a:t>
            </a:r>
            <a:r>
              <a:rPr lang="th-TH" sz="2700" dirty="0">
                <a:latin typeface="Arial Unicode MS" pitchFamily="34" charset="-128"/>
              </a:rPr>
              <a:t>เวลาทั้งหมด (</a:t>
            </a:r>
            <a:r>
              <a:rPr lang="en-US" sz="2700" dirty="0">
                <a:latin typeface="Arial Unicode MS" pitchFamily="34" charset="-128"/>
              </a:rPr>
              <a:t>cycle time</a:t>
            </a:r>
            <a:r>
              <a:rPr lang="th-TH" sz="2700" dirty="0">
                <a:latin typeface="Arial Unicode MS" pitchFamily="34" charset="-128"/>
              </a:rPr>
              <a:t>)</a:t>
            </a:r>
            <a:r>
              <a:rPr lang="en-US" sz="3200" dirty="0">
                <a:cs typeface="Angsana New" pitchFamily="18" charset="-34"/>
              </a:rPr>
              <a:t> </a:t>
            </a:r>
            <a:endParaRPr lang="th-TH" sz="3200" dirty="0">
              <a:cs typeface="Angsana New" pitchFamily="18" charset="-34"/>
            </a:endParaRPr>
          </a:p>
        </p:txBody>
      </p:sp>
      <p:pic>
        <p:nvPicPr>
          <p:cNvPr id="83981" name="Picture 13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115888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29256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- Future (Lean) State Map</a:t>
            </a:r>
            <a:endParaRPr lang="th-TH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หลังจากวิเคราะห์ หาสาเหตุ และลดหรือรวมขั้นตอน   เสนอแนวทางการดำเนินแบบใหม่ </a:t>
            </a:r>
          </a:p>
          <a:p>
            <a:pPr eaLnBrk="1" hangingPunct="1"/>
            <a:endParaRPr lang="th-TH" sz="3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sz="3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คำนวณประสิทธิภาพใหม่ โดยการคาดเวลาที่จะเกิดขึ้น</a:t>
            </a:r>
          </a:p>
          <a:p>
            <a:pPr eaLnBrk="1" hangingPunct="1"/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แล้วดำเนินการ เก็บข้อมูลตามวิธีการใหม่ เพื่อดูผลลัพธ์ที่เกิดขึ้นจริง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6025" y="3573463"/>
            <a:ext cx="4246563" cy="576262"/>
            <a:chOff x="885" y="1661"/>
            <a:chExt cx="2675" cy="363"/>
          </a:xfrm>
        </p:grpSpPr>
        <p:sp>
          <p:nvSpPr>
            <p:cNvPr id="84998" name="Rectangle 5"/>
            <p:cNvSpPr>
              <a:spLocks noChangeArrowheads="1"/>
            </p:cNvSpPr>
            <p:nvPr/>
          </p:nvSpPr>
          <p:spPr bwMode="auto">
            <a:xfrm>
              <a:off x="885" y="1661"/>
              <a:ext cx="453" cy="363"/>
            </a:xfrm>
            <a:prstGeom prst="rect">
              <a:avLst/>
            </a:prstGeom>
            <a:solidFill>
              <a:srgbClr val="2AC84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4999" name="Rectangle 6"/>
            <p:cNvSpPr>
              <a:spLocks noChangeArrowheads="1"/>
            </p:cNvSpPr>
            <p:nvPr/>
          </p:nvSpPr>
          <p:spPr bwMode="auto">
            <a:xfrm>
              <a:off x="1474" y="1661"/>
              <a:ext cx="453" cy="363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00" name="Rectangle 7"/>
            <p:cNvSpPr>
              <a:spLocks noChangeArrowheads="1"/>
            </p:cNvSpPr>
            <p:nvPr/>
          </p:nvSpPr>
          <p:spPr bwMode="auto">
            <a:xfrm>
              <a:off x="1973" y="1661"/>
              <a:ext cx="453" cy="363"/>
            </a:xfrm>
            <a:prstGeom prst="rect">
              <a:avLst/>
            </a:prstGeom>
            <a:solidFill>
              <a:srgbClr val="2AC844"/>
            </a:solidFill>
            <a:ln w="9525">
              <a:solidFill>
                <a:srgbClr val="2AC84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01" name="Rectangle 8"/>
            <p:cNvSpPr>
              <a:spLocks noChangeArrowheads="1"/>
            </p:cNvSpPr>
            <p:nvPr/>
          </p:nvSpPr>
          <p:spPr bwMode="auto">
            <a:xfrm>
              <a:off x="2517" y="1661"/>
              <a:ext cx="453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2AC84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02" name="Rectangle 9"/>
            <p:cNvSpPr>
              <a:spLocks noChangeArrowheads="1"/>
            </p:cNvSpPr>
            <p:nvPr/>
          </p:nvSpPr>
          <p:spPr bwMode="auto">
            <a:xfrm>
              <a:off x="3107" y="1661"/>
              <a:ext cx="453" cy="363"/>
            </a:xfrm>
            <a:prstGeom prst="rect">
              <a:avLst/>
            </a:prstGeom>
            <a:solidFill>
              <a:srgbClr val="2AC84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84997" name="Picture 10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57818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4163" y="860425"/>
            <a:ext cx="8659863" cy="186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 anchor="ctr">
            <a:spAutoFit/>
          </a:bodyPr>
          <a:lstStyle/>
          <a:p>
            <a:pPr algn="ctr" defTabSz="652463">
              <a:tabLst>
                <a:tab pos="327025" algn="l"/>
                <a:tab pos="652463" algn="l"/>
                <a:tab pos="979488" algn="l"/>
                <a:tab pos="1306513" algn="l"/>
                <a:tab pos="1631950" algn="l"/>
                <a:tab pos="1958975" algn="l"/>
                <a:tab pos="2286000" algn="l"/>
                <a:tab pos="2849563" algn="l"/>
              </a:tabLst>
              <a:defRPr/>
            </a:pPr>
            <a:r>
              <a:rPr lang="en-US" sz="39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Lucida Handwriting" pitchFamily="66" charset="0"/>
              </a:rPr>
              <a:t>PROCESS IMPROVEMENT</a:t>
            </a:r>
          </a:p>
          <a:p>
            <a:pPr algn="ctr" defTabSz="652463">
              <a:tabLst>
                <a:tab pos="327025" algn="l"/>
                <a:tab pos="652463" algn="l"/>
                <a:tab pos="979488" algn="l"/>
                <a:tab pos="1306513" algn="l"/>
                <a:tab pos="1631950" algn="l"/>
                <a:tab pos="1958975" algn="l"/>
                <a:tab pos="2286000" algn="l"/>
                <a:tab pos="2849563" algn="l"/>
              </a:tabLst>
              <a:defRPr/>
            </a:pPr>
            <a:r>
              <a:rPr lang="en-US" sz="39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Lucida Handwriting" pitchFamily="66" charset="0"/>
              </a:rPr>
              <a:t>IN  WELL  BABY  CLINIC</a:t>
            </a:r>
          </a:p>
          <a:p>
            <a:pPr algn="ctr" defTabSz="652463">
              <a:tabLst>
                <a:tab pos="327025" algn="l"/>
                <a:tab pos="652463" algn="l"/>
                <a:tab pos="979488" algn="l"/>
                <a:tab pos="1306513" algn="l"/>
                <a:tab pos="1631950" algn="l"/>
                <a:tab pos="1958975" algn="l"/>
                <a:tab pos="2286000" algn="l"/>
                <a:tab pos="2849563" algn="l"/>
              </a:tabLst>
              <a:defRPr/>
            </a:pPr>
            <a:r>
              <a:rPr lang="en-US" sz="39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Lucida Handwriting" pitchFamily="66" charset="0"/>
              </a:rPr>
              <a:t>SONGKLANAGARIND HOSPITAL</a:t>
            </a:r>
            <a:endParaRPr lang="th-TH" sz="39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BE0E3">
                      <a:tint val="40000"/>
                      <a:satMod val="250000"/>
                    </a:srgbClr>
                  </a:gs>
                  <a:gs pos="9000">
                    <a:srgbClr val="BBE0E3">
                      <a:tint val="52000"/>
                      <a:satMod val="300000"/>
                    </a:srgbClr>
                  </a:gs>
                  <a:gs pos="50000">
                    <a:srgbClr val="BBE0E3">
                      <a:shade val="20000"/>
                      <a:satMod val="300000"/>
                    </a:srgbClr>
                  </a:gs>
                  <a:gs pos="79000">
                    <a:srgbClr val="BBE0E3">
                      <a:tint val="52000"/>
                      <a:satMod val="300000"/>
                    </a:srgbClr>
                  </a:gs>
                  <a:gs pos="100000">
                    <a:srgbClr val="BBE0E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Lucida Handwriting" pitchFamily="66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85786" y="6215082"/>
            <a:ext cx="3000396" cy="3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Laksamee  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Saraban</a:t>
            </a:r>
            <a:endParaRPr lang="th-TH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7172" name="Picture 4" descr="100_19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2667000"/>
            <a:ext cx="4376738" cy="328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ject-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025" y="2349500"/>
            <a:ext cx="5334000" cy="3889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th-TH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วัตถุประสงค์</a:t>
            </a: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 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34975" y="1412875"/>
            <a:ext cx="8231188" cy="4527550"/>
          </a:xfrm>
        </p:spPr>
        <p:txBody>
          <a:bodyPr/>
          <a:lstStyle/>
          <a:p>
            <a:pPr marL="479425" indent="-479425" defTabSz="1279525" eaLnBrk="1" hangingPunct="1">
              <a:defRPr/>
            </a:pP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วิเคราะห์กระบวนการ ลดขั้นตอน ลดการสูญเสียเวลา                                            และลดการเดินของผู้ป่วยที่มารับการฉีดวัคซีน คลินิกเด็กดี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Lean</a:t>
            </a:r>
            <a:r>
              <a:rPr lang="en-US" dirty="0" smtClean="0">
                <a:solidFill>
                  <a:srgbClr val="FFFF00"/>
                </a:solidFill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FFFF00"/>
                </a:solidFill>
              </a:rPr>
              <a:t>นำร่อง ที่ รพ.</a:t>
            </a:r>
            <a:r>
              <a:rPr lang="th-TH" b="1" dirty="0" err="1" smtClean="0">
                <a:solidFill>
                  <a:srgbClr val="FFFF00"/>
                </a:solidFill>
              </a:rPr>
              <a:t>เซ็นต์</a:t>
            </a:r>
            <a:r>
              <a:rPr lang="th-TH" b="1" dirty="0" smtClean="0">
                <a:solidFill>
                  <a:srgbClr val="FFFF00"/>
                </a:solidFill>
              </a:rPr>
              <a:t>หลุยส์</a:t>
            </a:r>
          </a:p>
        </p:txBody>
      </p:sp>
      <p:pic>
        <p:nvPicPr>
          <p:cNvPr id="2051" name="ตัวยึดเนื้อหา 3" descr="DSCF3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600200"/>
            <a:ext cx="75723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th-TH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ผู้รับผิดชอบ</a:t>
            </a: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79425" indent="-479425" defTabSz="1279525" eaLnBrk="1" hangingPunct="1">
              <a:buFontTx/>
              <a:buNone/>
              <a:defRPr/>
            </a:pPr>
            <a:r>
              <a:rPr lang="th-T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ลักษมี  สารบรรณ    </a:t>
            </a:r>
          </a:p>
          <a:p>
            <a:pPr marL="479425" indent="-479425" defTabSz="1279525" eaLnBrk="1" hangingPunct="1">
              <a:buFontTx/>
              <a:buNone/>
              <a:defRPr/>
            </a:pPr>
            <a:r>
              <a:rPr lang="th-T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ถนอม ชูงาน  ร.ต.ท.(ญ)พินทุ  สุวรรณมณี 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PCT </a:t>
            </a:r>
            <a:r>
              <a:rPr lang="th-T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ภาควิชากุมารฯ </a:t>
            </a:r>
          </a:p>
          <a:p>
            <a:pPr marL="479425" indent="-479425" defTabSz="1279525" eaLnBrk="1" hangingPunct="1">
              <a:buFontTx/>
              <a:buNone/>
              <a:defRPr/>
            </a:pPr>
            <a:r>
              <a:rPr lang="th-T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งานเงินรายได้ และ งานเภสัชกรรม </a:t>
            </a:r>
          </a:p>
          <a:p>
            <a:pPr marL="479425" indent="-479425" defTabSz="1279525" eaLnBrk="1" hangingPunct="1">
              <a:buFontTx/>
              <a:buNone/>
              <a:defRPr/>
            </a:pPr>
            <a:r>
              <a:rPr lang="th-TH" sz="39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ผู้ร่วมงาน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h-TH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เจ้าหน้าที่คลินิกเด็ก  คลินิกอายุรกรรม  ผิวหนัง  ด่านหน้า</a:t>
            </a:r>
          </a:p>
        </p:txBody>
      </p:sp>
      <p:pic>
        <p:nvPicPr>
          <p:cNvPr id="9220" name="Picture 4" descr="101_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4411663"/>
            <a:ext cx="2527300" cy="1897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1" name="Picture 5" descr="101_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038" y="4430713"/>
            <a:ext cx="2503487" cy="1878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2" name="Picture 6" descr="เด็ก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221163"/>
            <a:ext cx="2833687" cy="21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4572000" y="5157788"/>
            <a:ext cx="4572000" cy="10652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smtClean="0">
                <a:solidFill>
                  <a:srgbClr val="BA0221"/>
                </a:solidFill>
                <a:latin typeface="Angsana New" pitchFamily="18" charset="-34"/>
              </a:rPr>
              <a:t>TAT = 98</a:t>
            </a:r>
            <a:r>
              <a:rPr lang="en-US" sz="3200" b="1" smtClean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นาที   ( 15-200นาที)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ระยะทาง </a:t>
            </a:r>
            <a:r>
              <a:rPr lang="th-TH" sz="3200" b="1" smtClean="0">
                <a:solidFill>
                  <a:srgbClr val="BA0221"/>
                </a:solidFill>
                <a:latin typeface="Angsana New" pitchFamily="18" charset="-34"/>
              </a:rPr>
              <a:t>26</a:t>
            </a:r>
            <a:r>
              <a:rPr lang="en-US" sz="3200" b="1" smtClean="0">
                <a:solidFill>
                  <a:srgbClr val="BA0221"/>
                </a:solidFill>
                <a:latin typeface="Angsana New" pitchFamily="18" charset="-34"/>
              </a:rPr>
              <a:t>1</a:t>
            </a: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เมตร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4572000" y="2924175"/>
            <a:ext cx="4572000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smtClean="0">
                <a:solidFill>
                  <a:srgbClr val="000000"/>
                </a:solidFill>
              </a:rPr>
              <a:t>บริการสัปดาห์ละ 1 วัน </a:t>
            </a:r>
          </a:p>
          <a:p>
            <a:r>
              <a:rPr lang="th-TH" b="1" smtClean="0">
                <a:solidFill>
                  <a:srgbClr val="000000"/>
                </a:solidFill>
              </a:rPr>
              <a:t> (ทุกวันอังคาร เวลา 12.30-16.00 น )</a:t>
            </a:r>
          </a:p>
          <a:p>
            <a:r>
              <a:rPr lang="th-TH" b="1" smtClean="0">
                <a:solidFill>
                  <a:srgbClr val="000000"/>
                </a:solidFill>
              </a:rPr>
              <a:t>ผู้ป่วยเฉลี่ย    </a:t>
            </a:r>
            <a:r>
              <a:rPr lang="th-TH" b="1" smtClean="0">
                <a:solidFill>
                  <a:srgbClr val="BA0221"/>
                </a:solidFill>
              </a:rPr>
              <a:t>120</a:t>
            </a:r>
            <a:r>
              <a:rPr lang="th-TH" b="1" smtClean="0">
                <a:solidFill>
                  <a:srgbClr val="000000"/>
                </a:solidFill>
              </a:rPr>
              <a:t>   ราย/วัน </a:t>
            </a:r>
          </a:p>
          <a:p>
            <a:r>
              <a:rPr lang="th-TH" b="1" smtClean="0">
                <a:solidFill>
                  <a:srgbClr val="000000"/>
                </a:solidFill>
              </a:rPr>
              <a:t>เดินไป </a:t>
            </a:r>
            <a:r>
              <a:rPr lang="en-US" b="1" smtClean="0">
                <a:solidFill>
                  <a:srgbClr val="000000"/>
                </a:solidFill>
              </a:rPr>
              <a:t>4 </a:t>
            </a:r>
            <a:r>
              <a:rPr lang="th-TH" b="1" smtClean="0">
                <a:solidFill>
                  <a:srgbClr val="000000"/>
                </a:solidFill>
              </a:rPr>
              <a:t>หน่วยงาน</a:t>
            </a:r>
          </a:p>
          <a:p>
            <a:r>
              <a:rPr lang="th-TH" b="1" smtClean="0">
                <a:solidFill>
                  <a:srgbClr val="000000"/>
                </a:solidFill>
              </a:rPr>
              <a:t>มีขั้นตอนหลัก </a:t>
            </a:r>
            <a:r>
              <a:rPr lang="th-TH" b="1" smtClean="0">
                <a:solidFill>
                  <a:srgbClr val="BA0221"/>
                </a:solidFill>
              </a:rPr>
              <a:t>6 </a:t>
            </a:r>
            <a:r>
              <a:rPr lang="th-TH" b="1" smtClean="0">
                <a:solidFill>
                  <a:srgbClr val="000000"/>
                </a:solidFill>
              </a:rPr>
              <a:t>ขั้นตอน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BA0221"/>
                </a:solidFill>
              </a:rPr>
              <a:t>54 </a:t>
            </a:r>
            <a:r>
              <a:rPr lang="th-TH" b="1" smtClean="0">
                <a:solidFill>
                  <a:srgbClr val="000000"/>
                </a:solidFill>
              </a:rPr>
              <a:t>ขั้นตอนย่อย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55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11225" y="1341438"/>
          <a:ext cx="3660775" cy="496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4" imgW="7594806" imgH="10294287" progId="">
                  <p:embed/>
                </p:oleObj>
              </mc:Choice>
              <mc:Fallback>
                <p:oleObj name="Visio" r:id="rId4" imgW="7594806" imgH="1029428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341438"/>
                        <a:ext cx="3660775" cy="496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4140200" y="2060575"/>
            <a:ext cx="35369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Flow diagram WBC “Pre-LEAN</a:t>
            </a:r>
            <a:r>
              <a:rPr lang="en-US" b="1" dirty="0">
                <a:solidFill>
                  <a:srgbClr val="000000"/>
                </a:solidFill>
                <a:latin typeface="Lucida Handwriting" pitchFamily="66" charset="0"/>
              </a:rPr>
              <a:t>”  </a:t>
            </a:r>
            <a:endParaRPr lang="th-TH" b="1" dirty="0">
              <a:solidFill>
                <a:srgbClr val="000000"/>
              </a:solidFill>
              <a:latin typeface="Lucida Handwriting" pitchFamily="66" charset="0"/>
            </a:endParaRPr>
          </a:p>
        </p:txBody>
      </p:sp>
      <p:pic>
        <p:nvPicPr>
          <p:cNvPr id="1031" name="Picture 5" descr="16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7025" y="5986463"/>
            <a:ext cx="2174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Oval 6"/>
          <p:cNvSpPr>
            <a:spLocks noChangeArrowheads="1"/>
          </p:cNvSpPr>
          <p:nvPr/>
        </p:nvSpPr>
        <p:spPr bwMode="auto">
          <a:xfrm>
            <a:off x="2776538" y="381000"/>
            <a:ext cx="815975" cy="7080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1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1033" name="Oval 7"/>
          <p:cNvSpPr>
            <a:spLocks noChangeArrowheads="1"/>
          </p:cNvSpPr>
          <p:nvPr/>
        </p:nvSpPr>
        <p:spPr bwMode="auto">
          <a:xfrm>
            <a:off x="163513" y="4518025"/>
            <a:ext cx="815975" cy="706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2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1034" name="Oval 8"/>
          <p:cNvSpPr>
            <a:spLocks noChangeArrowheads="1"/>
          </p:cNvSpPr>
          <p:nvPr/>
        </p:nvSpPr>
        <p:spPr bwMode="auto">
          <a:xfrm>
            <a:off x="1979613" y="4652963"/>
            <a:ext cx="817562" cy="7080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3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1035" name="Oval 9"/>
          <p:cNvSpPr>
            <a:spLocks noChangeArrowheads="1"/>
          </p:cNvSpPr>
          <p:nvPr/>
        </p:nvSpPr>
        <p:spPr bwMode="auto">
          <a:xfrm>
            <a:off x="5006975" y="815975"/>
            <a:ext cx="817563" cy="7080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4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0" y="0"/>
            <a:ext cx="2879725" cy="1512888"/>
          </a:xfrm>
          <a:prstGeom prst="wedgeRectCallout">
            <a:avLst>
              <a:gd name="adj1" fmla="val 40792"/>
              <a:gd name="adj2" fmla="val 84208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ลงทะเบียน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ตรวจรักษา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รับคำแนะนำจากพยาบาล</a:t>
            </a:r>
          </a:p>
          <a:p>
            <a:pPr algn="ctr">
              <a:defRPr/>
            </a:pPr>
            <a:endParaRPr lang="th-TH" b="1">
              <a:solidFill>
                <a:srgbClr val="FFFFFF"/>
              </a:solidFill>
            </a:endParaRPr>
          </a:p>
        </p:txBody>
      </p:sp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5940425" y="1052513"/>
            <a:ext cx="1728788" cy="865187"/>
          </a:xfrm>
          <a:prstGeom prst="wedgeRectCallout">
            <a:avLst>
              <a:gd name="adj1" fmla="val -127778"/>
              <a:gd name="adj2" fmla="val 7796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ฉีดยา</a:t>
            </a:r>
          </a:p>
        </p:txBody>
      </p:sp>
      <p:sp>
        <p:nvSpPr>
          <p:cNvPr id="73746" name="AutoShape 18"/>
          <p:cNvSpPr>
            <a:spLocks noChangeArrowheads="1"/>
          </p:cNvSpPr>
          <p:nvPr/>
        </p:nvSpPr>
        <p:spPr bwMode="auto">
          <a:xfrm>
            <a:off x="0" y="3429000"/>
            <a:ext cx="1728788" cy="865188"/>
          </a:xfrm>
          <a:prstGeom prst="wedgeRectCallout">
            <a:avLst>
              <a:gd name="adj1" fmla="val 11894"/>
              <a:gd name="adj2" fmla="val 152935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000000"/>
                </a:solidFill>
              </a:rPr>
              <a:t>จ่ายเงิน</a:t>
            </a:r>
          </a:p>
        </p:txBody>
      </p:sp>
      <p:sp>
        <p:nvSpPr>
          <p:cNvPr id="73747" name="AutoShape 19"/>
          <p:cNvSpPr>
            <a:spLocks noChangeArrowheads="1"/>
          </p:cNvSpPr>
          <p:nvPr/>
        </p:nvSpPr>
        <p:spPr bwMode="auto">
          <a:xfrm>
            <a:off x="2627313" y="4508500"/>
            <a:ext cx="1223962" cy="865188"/>
          </a:xfrm>
          <a:prstGeom prst="wedgeRectCallout">
            <a:avLst>
              <a:gd name="adj1" fmla="val -69454"/>
              <a:gd name="adj2" fmla="val 82843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000000"/>
                </a:solidFill>
              </a:rPr>
              <a:t>รับยา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52463" y="1905000"/>
            <a:ext cx="1016000" cy="119697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5306" tIns="32653" rIns="65306" bIns="32653"/>
          <a:lstStyle/>
          <a:p>
            <a:pPr algn="ctr" defTabSz="652463">
              <a:defRPr/>
            </a:pPr>
            <a:r>
              <a:rPr lang="th-TH" b="1">
                <a:solidFill>
                  <a:srgbClr val="FFFF00"/>
                </a:solidFill>
                <a:latin typeface="Angsana New" pitchFamily="18" charset="-34"/>
              </a:rPr>
              <a:t>ลง ทะเบียน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22488" y="1905000"/>
            <a:ext cx="979487" cy="119697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5306" tIns="32653" rIns="65306" bIns="32653"/>
          <a:lstStyle/>
          <a:p>
            <a:pPr algn="ctr" defTabSz="652463">
              <a:defRPr/>
            </a:pPr>
            <a:r>
              <a:rPr lang="th-TH" b="1">
                <a:solidFill>
                  <a:srgbClr val="FFFF00"/>
                </a:solidFill>
                <a:latin typeface="Angsana New" pitchFamily="18" charset="-34"/>
              </a:rPr>
              <a:t>พบแพทย์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38538" y="1905000"/>
            <a:ext cx="979487" cy="119697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5306" tIns="32653" rIns="65306" bIns="32653"/>
          <a:lstStyle/>
          <a:p>
            <a:pPr algn="ctr" defTabSz="652463">
              <a:defRPr/>
            </a:pPr>
            <a:r>
              <a:rPr lang="th-TH" b="1">
                <a:solidFill>
                  <a:srgbClr val="FFFF00"/>
                </a:solidFill>
                <a:latin typeface="Angsana New" pitchFamily="18" charset="-34"/>
              </a:rPr>
              <a:t>พบพยาบาล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62538" y="1905000"/>
            <a:ext cx="869950" cy="1196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5306" tIns="32653" rIns="65306" bIns="32653"/>
          <a:lstStyle/>
          <a:p>
            <a:pPr algn="ctr" defTabSz="652463">
              <a:defRPr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จ่ายเงิน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423025" y="1905000"/>
            <a:ext cx="979488" cy="1196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5306" tIns="32653" rIns="65306" bIns="32653"/>
          <a:lstStyle/>
          <a:p>
            <a:pPr algn="ctr" defTabSz="652463">
              <a:defRPr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รับยา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837488" y="1958975"/>
            <a:ext cx="871537" cy="11430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5306" tIns="32653" rIns="65306" bIns="32653"/>
          <a:lstStyle/>
          <a:p>
            <a:pPr algn="ctr" defTabSz="652463">
              <a:defRPr/>
            </a:pPr>
            <a:r>
              <a:rPr lang="th-TH" b="1">
                <a:solidFill>
                  <a:srgbClr val="FFFF00"/>
                </a:solidFill>
                <a:latin typeface="Angsana New" pitchFamily="18" charset="-34"/>
              </a:rPr>
              <a:t>ฉีดยา</a:t>
            </a: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/>
        </p:nvGraphicFramePr>
        <p:xfrm>
          <a:off x="490538" y="3375025"/>
          <a:ext cx="8272462" cy="2068514"/>
        </p:xfrm>
        <a:graphic>
          <a:graphicData uri="http://schemas.openxmlformats.org/drawingml/2006/table">
            <a:tbl>
              <a:tblPr/>
              <a:tblGrid>
                <a:gridCol w="1092200"/>
                <a:gridCol w="468312"/>
                <a:gridCol w="936625"/>
                <a:gridCol w="468313"/>
                <a:gridCol w="936625"/>
                <a:gridCol w="623887"/>
                <a:gridCol w="936625"/>
                <a:gridCol w="469900"/>
                <a:gridCol w="935038"/>
                <a:gridCol w="468312"/>
                <a:gridCol w="936625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6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16</a:t>
                      </a: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5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20</a:t>
                      </a: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</a:txBody>
                  <a:tcPr marL="65306" marR="65306" marT="32653" marB="32653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2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13</a:t>
                      </a: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</a:txBody>
                  <a:tcPr marL="65306" marR="65306" marT="32653" marB="32653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3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10</a:t>
                      </a: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</a:txBody>
                  <a:tcPr marL="65306" marR="65306" marT="32653" marB="32653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2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12</a:t>
                      </a: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+mj-cs"/>
                      </a:endParaRPr>
                    </a:p>
                  </a:txBody>
                  <a:tcPr marL="65306" marR="65306" marT="32653" marB="32653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3-9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6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 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นาที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21 นาที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22 นาที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16 นาที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12นาที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21 นาที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(2-16)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(1-72)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(3-58)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(3-19)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(3-16)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j-cs"/>
                        </a:rPr>
                        <a:t>(3-19)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99" name="Rectangle 48"/>
          <p:cNvSpPr>
            <a:spLocks noChangeArrowheads="1"/>
          </p:cNvSpPr>
          <p:nvPr/>
        </p:nvSpPr>
        <p:spPr bwMode="auto">
          <a:xfrm>
            <a:off x="857250" y="5429250"/>
            <a:ext cx="7715250" cy="7985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lIns="65306" tIns="32653" rIns="65306" bIns="32653" anchor="ctr">
            <a:spAutoFit/>
          </a:bodyPr>
          <a:lstStyle/>
          <a:p>
            <a:pPr indent="163513" defTabSz="652463"/>
            <a:r>
              <a:rPr lang="en-US" sz="3400" b="1" smtClean="0">
                <a:solidFill>
                  <a:srgbClr val="000000"/>
                </a:solidFill>
                <a:latin typeface="Lucida Handwriting" pitchFamily="66" charset="0"/>
                <a:cs typeface="Times New Roman" pitchFamily="18" charset="0"/>
              </a:rPr>
              <a:t>TAT</a:t>
            </a:r>
            <a:r>
              <a:rPr lang="en-US" sz="3400" b="1" smtClean="0">
                <a:solidFill>
                  <a:srgbClr val="000000"/>
                </a:solidFill>
                <a:latin typeface="Angsana New" pitchFamily="18" charset="-34"/>
                <a:cs typeface="Times New Roman" pitchFamily="18" charset="0"/>
              </a:rPr>
              <a:t> = 98 </a:t>
            </a:r>
            <a:r>
              <a:rPr lang="th-TH" sz="3400" b="1" smtClean="0">
                <a:solidFill>
                  <a:srgbClr val="000000"/>
                </a:solidFill>
                <a:latin typeface="Angsana New" pitchFamily="18" charset="-34"/>
                <a:cs typeface="Times New Roman" pitchFamily="18" charset="0"/>
              </a:rPr>
              <a:t>นาที   ( 15-200นาที)</a:t>
            </a:r>
            <a:r>
              <a:rPr lang="th-TH" sz="3400" b="1" smtClean="0">
                <a:solidFill>
                  <a:srgbClr val="000000"/>
                </a:solidFill>
                <a:latin typeface="Angsana New" pitchFamily="18" charset="-34"/>
              </a:rPr>
              <a:t>  ระยะทาง 261 เมตร </a:t>
            </a:r>
            <a:endParaRPr lang="th-TH" sz="3400" b="1" smtClean="0">
              <a:solidFill>
                <a:srgbClr val="000000"/>
              </a:solidFill>
            </a:endParaRPr>
          </a:p>
        </p:txBody>
      </p:sp>
      <p:sp>
        <p:nvSpPr>
          <p:cNvPr id="29745" name="AutoShape 49"/>
          <p:cNvSpPr>
            <a:spLocks noChangeArrowheads="1"/>
          </p:cNvSpPr>
          <p:nvPr/>
        </p:nvSpPr>
        <p:spPr bwMode="auto">
          <a:xfrm>
            <a:off x="1687513" y="2014538"/>
            <a:ext cx="488950" cy="346075"/>
          </a:xfrm>
          <a:custGeom>
            <a:avLst/>
            <a:gdLst>
              <a:gd name="T0" fmla="*/ 187908442 w 21600"/>
              <a:gd name="T1" fmla="*/ 0 h 21600"/>
              <a:gd name="T2" fmla="*/ 0 w 21600"/>
              <a:gd name="T3" fmla="*/ 44419559 h 21600"/>
              <a:gd name="T4" fmla="*/ 187908442 w 21600"/>
              <a:gd name="T5" fmla="*/ 88838862 h 21600"/>
              <a:gd name="T6" fmla="*/ 250545043 w 21600"/>
              <a:gd name="T7" fmla="*/ 4441955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9746" name="AutoShape 50"/>
          <p:cNvSpPr>
            <a:spLocks noChangeArrowheads="1"/>
          </p:cNvSpPr>
          <p:nvPr/>
        </p:nvSpPr>
        <p:spPr bwMode="auto">
          <a:xfrm>
            <a:off x="3101975" y="2014538"/>
            <a:ext cx="490538" cy="346075"/>
          </a:xfrm>
          <a:custGeom>
            <a:avLst/>
            <a:gdLst>
              <a:gd name="T0" fmla="*/ 189745253 w 21600"/>
              <a:gd name="T1" fmla="*/ 0 h 21600"/>
              <a:gd name="T2" fmla="*/ 0 w 21600"/>
              <a:gd name="T3" fmla="*/ 44419559 h 21600"/>
              <a:gd name="T4" fmla="*/ 189745253 w 21600"/>
              <a:gd name="T5" fmla="*/ 88838862 h 21600"/>
              <a:gd name="T6" fmla="*/ 252994064 w 21600"/>
              <a:gd name="T7" fmla="*/ 4441955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9747" name="AutoShape 51"/>
          <p:cNvSpPr>
            <a:spLocks noChangeArrowheads="1"/>
          </p:cNvSpPr>
          <p:nvPr/>
        </p:nvSpPr>
        <p:spPr bwMode="auto">
          <a:xfrm>
            <a:off x="4572000" y="2014538"/>
            <a:ext cx="490538" cy="346075"/>
          </a:xfrm>
          <a:custGeom>
            <a:avLst/>
            <a:gdLst>
              <a:gd name="T0" fmla="*/ 189745253 w 21600"/>
              <a:gd name="T1" fmla="*/ 0 h 21600"/>
              <a:gd name="T2" fmla="*/ 0 w 21600"/>
              <a:gd name="T3" fmla="*/ 44419559 h 21600"/>
              <a:gd name="T4" fmla="*/ 189745253 w 21600"/>
              <a:gd name="T5" fmla="*/ 88838862 h 21600"/>
              <a:gd name="T6" fmla="*/ 252994064 w 21600"/>
              <a:gd name="T7" fmla="*/ 4441955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9748" name="AutoShape 52"/>
          <p:cNvSpPr>
            <a:spLocks noChangeArrowheads="1"/>
          </p:cNvSpPr>
          <p:nvPr/>
        </p:nvSpPr>
        <p:spPr bwMode="auto">
          <a:xfrm>
            <a:off x="5932488" y="2014538"/>
            <a:ext cx="490537" cy="346075"/>
          </a:xfrm>
          <a:custGeom>
            <a:avLst/>
            <a:gdLst>
              <a:gd name="T0" fmla="*/ 189744503 w 21600"/>
              <a:gd name="T1" fmla="*/ 0 h 21600"/>
              <a:gd name="T2" fmla="*/ 0 w 21600"/>
              <a:gd name="T3" fmla="*/ 44419559 h 21600"/>
              <a:gd name="T4" fmla="*/ 189744503 w 21600"/>
              <a:gd name="T5" fmla="*/ 88838862 h 21600"/>
              <a:gd name="T6" fmla="*/ 252992459 w 21600"/>
              <a:gd name="T7" fmla="*/ 4441955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9749" name="AutoShape 53"/>
          <p:cNvSpPr>
            <a:spLocks noChangeArrowheads="1"/>
          </p:cNvSpPr>
          <p:nvPr/>
        </p:nvSpPr>
        <p:spPr bwMode="auto">
          <a:xfrm>
            <a:off x="7402513" y="2068513"/>
            <a:ext cx="488950" cy="346075"/>
          </a:xfrm>
          <a:custGeom>
            <a:avLst/>
            <a:gdLst>
              <a:gd name="T0" fmla="*/ 187908442 w 21600"/>
              <a:gd name="T1" fmla="*/ 0 h 21600"/>
              <a:gd name="T2" fmla="*/ 0 w 21600"/>
              <a:gd name="T3" fmla="*/ 44419559 h 21600"/>
              <a:gd name="T4" fmla="*/ 187908442 w 21600"/>
              <a:gd name="T5" fmla="*/ 88838862 h 21600"/>
              <a:gd name="T6" fmla="*/ 250545043 w 21600"/>
              <a:gd name="T7" fmla="*/ 4441955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270" name="AutoShape 54"/>
          <p:cNvSpPr>
            <a:spLocks noChangeArrowheads="1"/>
          </p:cNvSpPr>
          <p:nvPr/>
        </p:nvSpPr>
        <p:spPr bwMode="auto">
          <a:xfrm>
            <a:off x="1687513" y="2884488"/>
            <a:ext cx="381000" cy="381000"/>
          </a:xfrm>
          <a:prstGeom prst="flowChartDelay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271" name="AutoShape 55"/>
          <p:cNvSpPr>
            <a:spLocks noChangeArrowheads="1"/>
          </p:cNvSpPr>
          <p:nvPr/>
        </p:nvSpPr>
        <p:spPr bwMode="auto">
          <a:xfrm>
            <a:off x="3157538" y="2884488"/>
            <a:ext cx="381000" cy="381000"/>
          </a:xfrm>
          <a:prstGeom prst="flowChartDelay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272" name="AutoShape 56"/>
          <p:cNvSpPr>
            <a:spLocks noChangeArrowheads="1"/>
          </p:cNvSpPr>
          <p:nvPr/>
        </p:nvSpPr>
        <p:spPr bwMode="auto">
          <a:xfrm>
            <a:off x="4572000" y="2884488"/>
            <a:ext cx="381000" cy="381000"/>
          </a:xfrm>
          <a:prstGeom prst="flowChartDelay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273" name="AutoShape 57"/>
          <p:cNvSpPr>
            <a:spLocks noChangeArrowheads="1"/>
          </p:cNvSpPr>
          <p:nvPr/>
        </p:nvSpPr>
        <p:spPr bwMode="auto">
          <a:xfrm>
            <a:off x="5986463" y="2884488"/>
            <a:ext cx="381000" cy="381000"/>
          </a:xfrm>
          <a:prstGeom prst="flowChartDelay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274" name="AutoShape 58"/>
          <p:cNvSpPr>
            <a:spLocks noChangeArrowheads="1"/>
          </p:cNvSpPr>
          <p:nvPr/>
        </p:nvSpPr>
        <p:spPr bwMode="auto">
          <a:xfrm>
            <a:off x="7456488" y="2884488"/>
            <a:ext cx="381000" cy="381000"/>
          </a:xfrm>
          <a:prstGeom prst="flowChartDelay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1675"/>
            <a:ext cx="8229600" cy="1143000"/>
          </a:xfrm>
        </p:spPr>
        <p:txBody>
          <a:bodyPr lIns="91413" tIns="45707" rIns="91413" bIns="45707"/>
          <a:lstStyle/>
          <a:p>
            <a:pPr defTabSz="1279525"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Value Stream Mapping</a:t>
            </a:r>
            <a:endParaRPr lang="th-TH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29761" name="AutoShape 65"/>
          <p:cNvSpPr>
            <a:spLocks noChangeArrowheads="1"/>
          </p:cNvSpPr>
          <p:nvPr/>
        </p:nvSpPr>
        <p:spPr bwMode="auto">
          <a:xfrm>
            <a:off x="214282" y="3214686"/>
            <a:ext cx="3744912" cy="3167062"/>
          </a:xfrm>
          <a:prstGeom prst="irregularSeal1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FFFFFF"/>
              </a:solidFill>
              <a:latin typeface="Angsana New" pitchFamily="18" charset="-34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Patient Value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19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นาที</a:t>
            </a:r>
            <a:endParaRPr lang="en-US" sz="3200" b="1" dirty="0">
              <a:solidFill>
                <a:srgbClr val="FFFF00"/>
              </a:solidFill>
              <a:latin typeface="Angsana New" pitchFamily="18" charset="-34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=19.39%</a:t>
            </a:r>
          </a:p>
          <a:p>
            <a:pPr algn="ctr">
              <a:defRPr/>
            </a:pPr>
            <a:endParaRPr lang="th-TH" sz="3200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29763" name="AutoShape 67"/>
          <p:cNvSpPr>
            <a:spLocks noChangeArrowheads="1"/>
          </p:cNvSpPr>
          <p:nvPr/>
        </p:nvSpPr>
        <p:spPr bwMode="auto">
          <a:xfrm>
            <a:off x="4929190" y="3214686"/>
            <a:ext cx="4032250" cy="3167062"/>
          </a:xfrm>
          <a:prstGeom prst="irregularSeal1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Patient Waste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79 </a:t>
            </a: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</a:rPr>
              <a:t>นาที</a:t>
            </a:r>
            <a:endParaRPr lang="en-US" sz="3200" b="1" dirty="0">
              <a:solidFill>
                <a:srgbClr val="FFFF00"/>
              </a:solidFill>
              <a:latin typeface="Angsana New" pitchFamily="18" charset="-34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ngsana New" pitchFamily="18" charset="-34"/>
              </a:rPr>
              <a:t>80.61%</a:t>
            </a:r>
            <a:endParaRPr lang="th-TH" sz="3200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i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25513"/>
            <a:ext cx="865505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WBCgraph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33538"/>
            <a:ext cx="244951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404813"/>
            <a:ext cx="8572500" cy="1143000"/>
          </a:xfrm>
          <a:solidFill>
            <a:schemeClr val="bg1"/>
          </a:solidFill>
        </p:spPr>
        <p:txBody>
          <a:bodyPr/>
          <a:lstStyle/>
          <a:p>
            <a:pPr defTabSz="1279525" eaLnBrk="1" hangingPunct="1"/>
            <a:r>
              <a:rPr lang="en-US" sz="2800" b="1" smtClean="0">
                <a:latin typeface="Lucida Handwriting" pitchFamily="66" charset="0"/>
              </a:rPr>
              <a:t>Distribution of registration time              and end time</a:t>
            </a:r>
            <a:endParaRPr lang="th-TH" sz="2800" b="1" smtClean="0"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1279525" eaLnBrk="1" hangingPunct="1">
              <a:defRPr/>
            </a:pPr>
            <a:r>
              <a:rPr lang="th-TH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กระบวนการแก้ปัญหา(</a:t>
            </a: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Lean1</a:t>
            </a: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)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6237288" cy="4525963"/>
          </a:xfrm>
        </p:spPr>
        <p:txBody>
          <a:bodyPr/>
          <a:lstStyle/>
          <a:p>
            <a:pPr marL="479425" indent="-479425" defTabSz="1279525" eaLnBrk="1" hangingPunct="1">
              <a:buFontTx/>
              <a:buNone/>
              <a:defRPr/>
            </a:pP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Re-arrange , Eliminate :</a:t>
            </a:r>
            <a:endParaRPr lang="th-TH" sz="28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aphicFrame>
        <p:nvGraphicFramePr>
          <p:cNvPr id="35858" name="Group 18"/>
          <p:cNvGraphicFramePr>
            <a:graphicFrameLocks noGrp="1"/>
          </p:cNvGraphicFramePr>
          <p:nvPr>
            <p:ph sz="half" idx="4294967295"/>
          </p:nvPr>
        </p:nvGraphicFramePr>
        <p:xfrm>
          <a:off x="925513" y="2471738"/>
          <a:ext cx="7346950" cy="3189288"/>
        </p:xfrm>
        <a:graphic>
          <a:graphicData uri="http://schemas.openxmlformats.org/drawingml/2006/table">
            <a:tbl>
              <a:tblPr/>
              <a:tblGrid>
                <a:gridCol w="3675062"/>
                <a:gridCol w="3671888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เดิม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ใหม่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447925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" algn="l"/>
                        </a:tabLst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ผู้ป่วยต้องเดินไปฉีดยาที่คลินิกผิวหนัง  อาคารเฉลิมพระบารมี  คนไข้เดินไกล  รอนาน 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ออกแบบใหม่  โดยย้ายจุดบริการ    ฉีดยามาไว้ที่คลินิกเด็ก  โดยปรับย้ายโต๊ะตรวจแพทย์  ปรับห้องตรวจ   เป็นห้องฉีดยา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1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ห้องตรวจ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309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787900" y="1412875"/>
            <a:ext cx="35925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Flow diagram WBC“Post-LEAN1</a:t>
            </a:r>
            <a:r>
              <a:rPr lang="en-US" b="1" dirty="0">
                <a:solidFill>
                  <a:srgbClr val="000000"/>
                </a:solidFill>
                <a:latin typeface="Lucida Handwriting" pitchFamily="66" charset="0"/>
              </a:rPr>
              <a:t>”  </a:t>
            </a:r>
            <a:endParaRPr lang="th-TH" sz="2900" b="1" dirty="0">
              <a:solidFill>
                <a:srgbClr val="000000"/>
              </a:solidFill>
              <a:latin typeface="Lucida Handwriting" pitchFamily="66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0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11200" y="271463"/>
          <a:ext cx="4135438" cy="625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4" imgW="6478667" imgH="9806511" progId="">
                  <p:embed/>
                </p:oleObj>
              </mc:Choice>
              <mc:Fallback>
                <p:oleObj name="Visio" r:id="rId4" imgW="6478667" imgH="980651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71463"/>
                        <a:ext cx="4135438" cy="625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1138538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5513" y="6259513"/>
            <a:ext cx="27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2776538" y="381000"/>
            <a:ext cx="815975" cy="7080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1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63513" y="4518025"/>
            <a:ext cx="815975" cy="706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2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176463" y="4625975"/>
            <a:ext cx="817562" cy="7080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3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4572000" y="5157788"/>
            <a:ext cx="4572000" cy="10652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smtClean="0">
                <a:solidFill>
                  <a:srgbClr val="BA0221"/>
                </a:solidFill>
                <a:latin typeface="Angsana New" pitchFamily="18" charset="-34"/>
              </a:rPr>
              <a:t>TAT = 83</a:t>
            </a:r>
            <a:r>
              <a:rPr lang="en-US" sz="3200" b="1" smtClean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นาที   ( </a:t>
            </a:r>
            <a:r>
              <a:rPr lang="en-US" sz="3200" b="1" smtClean="0">
                <a:solidFill>
                  <a:srgbClr val="000000"/>
                </a:solidFill>
                <a:latin typeface="Angsana New" pitchFamily="18" charset="-34"/>
              </a:rPr>
              <a:t>21</a:t>
            </a: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-</a:t>
            </a:r>
            <a:r>
              <a:rPr lang="en-US" sz="3200" b="1" smtClean="0">
                <a:solidFill>
                  <a:srgbClr val="000000"/>
                </a:solidFill>
                <a:latin typeface="Angsana New" pitchFamily="18" charset="-34"/>
              </a:rPr>
              <a:t>19</a:t>
            </a: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0นาที)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ระยะทาง </a:t>
            </a:r>
            <a:r>
              <a:rPr lang="th-TH" sz="3200" b="1" smtClean="0">
                <a:solidFill>
                  <a:srgbClr val="BA0221"/>
                </a:solidFill>
                <a:latin typeface="Angsana New" pitchFamily="18" charset="-34"/>
              </a:rPr>
              <a:t>2</a:t>
            </a:r>
            <a:r>
              <a:rPr lang="en-US" sz="3200" b="1" smtClean="0">
                <a:solidFill>
                  <a:srgbClr val="BA0221"/>
                </a:solidFill>
                <a:latin typeface="Angsana New" pitchFamily="18" charset="-34"/>
              </a:rPr>
              <a:t>11</a:t>
            </a: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เมตร</a:t>
            </a:r>
          </a:p>
        </p:txBody>
      </p: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4572000" y="2781300"/>
            <a:ext cx="3643313" cy="2312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smtClean="0">
                <a:solidFill>
                  <a:srgbClr val="000000"/>
                </a:solidFill>
              </a:rPr>
              <a:t>เดินไป </a:t>
            </a:r>
            <a:r>
              <a:rPr lang="en-US" b="1" smtClean="0">
                <a:solidFill>
                  <a:srgbClr val="000000"/>
                </a:solidFill>
              </a:rPr>
              <a:t>3 </a:t>
            </a:r>
            <a:r>
              <a:rPr lang="th-TH" b="1" smtClean="0">
                <a:solidFill>
                  <a:srgbClr val="000000"/>
                </a:solidFill>
              </a:rPr>
              <a:t>หน่วยงาน</a:t>
            </a:r>
          </a:p>
          <a:p>
            <a:r>
              <a:rPr lang="th-TH" b="1" smtClean="0">
                <a:solidFill>
                  <a:srgbClr val="000000"/>
                </a:solidFill>
              </a:rPr>
              <a:t>ผู้ป่วยยังรอตรวจนาน</a:t>
            </a:r>
          </a:p>
          <a:p>
            <a:pPr eaLnBrk="0" hangingPunct="0">
              <a:spcBef>
                <a:spcPct val="20000"/>
              </a:spcBef>
            </a:pPr>
            <a:r>
              <a:rPr lang="th-TH" b="1" smtClean="0">
                <a:solidFill>
                  <a:srgbClr val="000000"/>
                </a:solidFill>
              </a:rPr>
              <a:t>มีคอขวด 3 จุด คือ จุดรอตรวจ            รอพบพยาบาล  รอฉีดยา</a:t>
            </a:r>
          </a:p>
          <a:p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0" y="142875"/>
            <a:ext cx="2879725" cy="1512888"/>
          </a:xfrm>
          <a:prstGeom prst="wedgeRectCallout">
            <a:avLst>
              <a:gd name="adj1" fmla="val 42944"/>
              <a:gd name="adj2" fmla="val 71301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ลงทะเบียน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ตรวจรักษา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รับคำแนะนำจากพยาบาล</a:t>
            </a:r>
          </a:p>
          <a:p>
            <a:pPr algn="ctr">
              <a:defRPr/>
            </a:pPr>
            <a:endParaRPr lang="th-TH" b="1">
              <a:solidFill>
                <a:srgbClr val="FFFFFF"/>
              </a:solidFill>
            </a:endParaRP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250825" y="1700213"/>
            <a:ext cx="1728788" cy="865187"/>
          </a:xfrm>
          <a:prstGeom prst="wedgeRectCallout">
            <a:avLst>
              <a:gd name="adj1" fmla="val 138245"/>
              <a:gd name="adj2" fmla="val -10559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ฉีดยา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0" y="3571875"/>
            <a:ext cx="1728788" cy="865188"/>
          </a:xfrm>
          <a:prstGeom prst="wedgeRectCallout">
            <a:avLst>
              <a:gd name="adj1" fmla="val 11894"/>
              <a:gd name="adj2" fmla="val 144681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000000"/>
                </a:solidFill>
              </a:rPr>
              <a:t>จ่ายเงิน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2843213" y="4221163"/>
            <a:ext cx="1223962" cy="865187"/>
          </a:xfrm>
          <a:prstGeom prst="wedgeRectCallout">
            <a:avLst>
              <a:gd name="adj1" fmla="val -87093"/>
              <a:gd name="adj2" fmla="val 12431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b="1">
                <a:solidFill>
                  <a:srgbClr val="000000"/>
                </a:solidFill>
              </a:rPr>
              <a:t>รับยา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OUTCOME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aphicFrame>
        <p:nvGraphicFramePr>
          <p:cNvPr id="39961" name="Group 25"/>
          <p:cNvGraphicFramePr>
            <a:graphicFrameLocks noGrp="1"/>
          </p:cNvGraphicFramePr>
          <p:nvPr>
            <p:ph idx="4294967295"/>
          </p:nvPr>
        </p:nvGraphicFramePr>
        <p:xfrm>
          <a:off x="652463" y="1716088"/>
          <a:ext cx="7893050" cy="4017963"/>
        </p:xfrm>
        <a:graphic>
          <a:graphicData uri="http://schemas.openxmlformats.org/drawingml/2006/table">
            <a:tbl>
              <a:tblPr/>
              <a:tblGrid>
                <a:gridCol w="2195512"/>
                <a:gridCol w="2098675"/>
                <a:gridCol w="1858963"/>
                <a:gridCol w="1739900"/>
              </a:tblGrid>
              <a:tr h="849313"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Pre-</a:t>
                      </a: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Post-</a:t>
                      </a: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Lean1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168650">
                <a:tc>
                  <a:txBody>
                    <a:bodyPr/>
                    <a:lstStyle/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Process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Time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Distance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Staff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 Patient  Value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  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Steps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 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min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61"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5 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19x100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 19.39%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 Steps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 min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11"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3 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21x100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=25.3%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11188" y="4292600"/>
            <a:ext cx="20875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2843213" y="4364038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4786313" y="4364038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2" grpId="0" animBg="1"/>
      <p:bldP spid="39963" grpId="0" animBg="1"/>
      <p:bldP spid="399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th-TH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กระบวนการแก้ปัญหา</a:t>
            </a:r>
            <a:r>
              <a:rPr lang="th-TH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(</a:t>
            </a: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Lean2)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6672263" cy="685800"/>
          </a:xfrm>
        </p:spPr>
        <p:txBody>
          <a:bodyPr/>
          <a:lstStyle/>
          <a:p>
            <a:pPr marL="479425" indent="-479425" defTabSz="1279525" eaLnBrk="1" hangingPunct="1">
              <a:buFontTx/>
              <a:buNone/>
              <a:defRPr/>
            </a:pPr>
            <a:r>
              <a:rPr lang="en-US" sz="3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Simplify &amp; workload   leveling</a:t>
            </a:r>
            <a:endParaRPr lang="th-TH" sz="3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aphicFrame>
        <p:nvGraphicFramePr>
          <p:cNvPr id="44051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598488" y="2471738"/>
          <a:ext cx="7947025" cy="3262313"/>
        </p:xfrm>
        <a:graphic>
          <a:graphicData uri="http://schemas.openxmlformats.org/drawingml/2006/table">
            <a:tbl>
              <a:tblPr/>
              <a:tblGrid>
                <a:gridCol w="3975100"/>
                <a:gridCol w="3971925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เดิม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ใหม่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5209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" algn="l"/>
                        </a:tabLst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ผู้ป่วยนั่งรอตรวจนาน เป็นคอขวด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ปรับปรุงเรื่องระบบนัด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และ เกลี่ยปริมาณป่วยให้สอดคล้องกับปริมาณที่แพทย์ออกตรวจในแต่ละวัน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th-TH" sz="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กระบวนการแก้ปัญหา(</a:t>
            </a:r>
            <a:r>
              <a:rPr lang="en-US" sz="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Lean2</a:t>
            </a:r>
            <a:r>
              <a:rPr lang="en-US" sz="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)</a:t>
            </a:r>
            <a:endParaRPr lang="th-TH" sz="53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6672263" cy="685800"/>
          </a:xfrm>
        </p:spPr>
        <p:txBody>
          <a:bodyPr/>
          <a:lstStyle/>
          <a:p>
            <a:pPr marL="479425" indent="-479425" defTabSz="1279525" eaLnBrk="1" hangingPunct="1">
              <a:buFontTx/>
              <a:buNone/>
              <a:defRPr/>
            </a:pPr>
            <a:r>
              <a:rPr lang="en-US" sz="3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Simplify &amp; workload   leveling</a:t>
            </a:r>
            <a:endParaRPr lang="th-TH" sz="3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aphicFrame>
        <p:nvGraphicFramePr>
          <p:cNvPr id="46098" name="Group 18"/>
          <p:cNvGraphicFramePr>
            <a:graphicFrameLocks noGrp="1"/>
          </p:cNvGraphicFramePr>
          <p:nvPr>
            <p:ph sz="half" idx="4294967295"/>
          </p:nvPr>
        </p:nvGraphicFramePr>
        <p:xfrm>
          <a:off x="598488" y="2470150"/>
          <a:ext cx="7947025" cy="3479801"/>
        </p:xfrm>
        <a:graphic>
          <a:graphicData uri="http://schemas.openxmlformats.org/drawingml/2006/table">
            <a:tbl>
              <a:tblPr/>
              <a:tblGrid>
                <a:gridCol w="3975100"/>
                <a:gridCol w="3971925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เดิม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ใหม่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67811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" algn="l"/>
                        </a:tabLst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มีคอขวดที่จุดนั่งรอพยาบาล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              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เพื่อให้คำแนะนำ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/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รอฉีดยา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ขยายคอขวดโดยปรับอัตรากำลัง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        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ของแต่ละจุดใหม่  ดึงเจ้าหน้าที่จากจุดที่มีภาระงานน้อยกว่ามาช่วยอีก 1 คน          เพื่อให้พอเพียงกับปริมาณผู้ป่วยที่ออกจากห้องตรวจ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OUTCOME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aphicFrame>
        <p:nvGraphicFramePr>
          <p:cNvPr id="48154" name="Group 26"/>
          <p:cNvGraphicFramePr>
            <a:graphicFrameLocks noGrp="1"/>
          </p:cNvGraphicFramePr>
          <p:nvPr>
            <p:ph idx="4294967295"/>
          </p:nvPr>
        </p:nvGraphicFramePr>
        <p:xfrm>
          <a:off x="652463" y="1716088"/>
          <a:ext cx="7893050" cy="4056063"/>
        </p:xfrm>
        <a:graphic>
          <a:graphicData uri="http://schemas.openxmlformats.org/drawingml/2006/table">
            <a:tbl>
              <a:tblPr/>
              <a:tblGrid>
                <a:gridCol w="2195512"/>
                <a:gridCol w="2098675"/>
                <a:gridCol w="1858963"/>
                <a:gridCol w="1739900"/>
              </a:tblGrid>
              <a:tr h="776288"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Pre-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Post-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Lean1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Post-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Lean2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279775">
                <a:tc>
                  <a:txBody>
                    <a:bodyPr/>
                    <a:lstStyle/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Process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Time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Distance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Staff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 Patient  Value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  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Steps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 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min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61"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5 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19x100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 19.39%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 Steps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 min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11"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3 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21x100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=25.3%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 Steps</a:t>
                      </a: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 min</a:t>
                      </a: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11"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3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21x100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=30%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55" name="Oval 27"/>
          <p:cNvSpPr>
            <a:spLocks noChangeArrowheads="1"/>
          </p:cNvSpPr>
          <p:nvPr/>
        </p:nvSpPr>
        <p:spPr bwMode="auto">
          <a:xfrm>
            <a:off x="684213" y="4221163"/>
            <a:ext cx="20875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48156" name="Oval 28"/>
          <p:cNvSpPr>
            <a:spLocks noChangeArrowheads="1"/>
          </p:cNvSpPr>
          <p:nvPr/>
        </p:nvSpPr>
        <p:spPr bwMode="auto">
          <a:xfrm>
            <a:off x="2916238" y="4292600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48157" name="Oval 29"/>
          <p:cNvSpPr>
            <a:spLocks noChangeArrowheads="1"/>
          </p:cNvSpPr>
          <p:nvPr/>
        </p:nvSpPr>
        <p:spPr bwMode="auto">
          <a:xfrm>
            <a:off x="4859338" y="4292600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48158" name="Oval 30"/>
          <p:cNvSpPr>
            <a:spLocks noChangeArrowheads="1"/>
          </p:cNvSpPr>
          <p:nvPr/>
        </p:nvSpPr>
        <p:spPr bwMode="auto">
          <a:xfrm>
            <a:off x="6732588" y="4292600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5" grpId="0" animBg="1"/>
      <p:bldP spid="48156" grpId="0" animBg="1"/>
      <p:bldP spid="48157" grpId="0" animBg="1"/>
      <p:bldP spid="481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ทีมรพ.สงขลานครินทร์</a:t>
            </a:r>
          </a:p>
        </p:txBody>
      </p:sp>
      <p:pic>
        <p:nvPicPr>
          <p:cNvPr id="3075" name="ตัวยึดเนื้อหา 4" descr="IMG_07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1625"/>
            <a:ext cx="4038600" cy="4572000"/>
          </a:xfrm>
        </p:spPr>
      </p:pic>
      <p:pic>
        <p:nvPicPr>
          <p:cNvPr id="3076" name="ตัวยึดเนื้อหา 5" descr="DSCF32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71625"/>
            <a:ext cx="4038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th-TH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กระบวนการแก้ปัญหา(</a:t>
            </a: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Lean 3</a:t>
            </a: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)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6588" y="1735138"/>
            <a:ext cx="6672262" cy="685800"/>
          </a:xfrm>
        </p:spPr>
        <p:txBody>
          <a:bodyPr/>
          <a:lstStyle/>
          <a:p>
            <a:pPr marL="479425" indent="-479425" defTabSz="1279525" eaLnBrk="1" hangingPunct="1">
              <a:buFontTx/>
              <a:buNone/>
              <a:defRPr/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Cell  concept</a:t>
            </a:r>
            <a:r>
              <a:rPr lang="th-TH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 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,Talent  staff</a:t>
            </a:r>
            <a:endParaRPr lang="th-TH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aphicFrame>
        <p:nvGraphicFramePr>
          <p:cNvPr id="50194" name="Group 18"/>
          <p:cNvGraphicFramePr>
            <a:graphicFrameLocks noGrp="1"/>
          </p:cNvGraphicFramePr>
          <p:nvPr>
            <p:ph sz="half" idx="4294967295"/>
          </p:nvPr>
        </p:nvGraphicFramePr>
        <p:xfrm>
          <a:off x="598488" y="2489200"/>
          <a:ext cx="7947025" cy="4504210"/>
        </p:xfrm>
        <a:graphic>
          <a:graphicData uri="http://schemas.openxmlformats.org/drawingml/2006/table">
            <a:tbl>
              <a:tblPr/>
              <a:tblGrid>
                <a:gridCol w="3975100"/>
                <a:gridCol w="3971925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เดิม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ใหม่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" algn="l"/>
                        </a:tabLst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หลังจากตรวจเสร็จ                                              ผู้ป่วยต้องเดินไปจ่ายเงินที่การเงิน                     รับยาที่ห้องยา                                                 จากนั้นกลับมาเข้าคิว                                          รอฉีดยาที่คลินิกเด็ก</a:t>
                      </a:r>
                    </a:p>
                  </a:txBody>
                  <a:tcPr marL="65306" marR="65306" marT="32653" marB="32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Arial Unicode MS" pitchFamily="34" charset="-128"/>
                          <a:cs typeface="Arial Unicode MS" pitchFamily="34" charset="-128"/>
                        </a:rPr>
                        <a:t>Cell concept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Arial Unicode MS" pitchFamily="34" charset="-128"/>
                          <a:cs typeface="Arial Unicode MS" pitchFamily="34" charset="-128"/>
                        </a:rPr>
                        <a:t> เป็นการจัดระบบบริการ                         หรือสายพานการผลิต โดยจัดจุดบริการต่างๆไว้ใกล้กัน  สามรถลงทะเบียน          พบแพทย์ พร้อมทั้งชำระเงิน  รับยา  ฉีดยา ทุกอย่างในคลินิกเด็ก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09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44513" y="327025"/>
          <a:ext cx="3768725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Visio" r:id="rId4" imgW="5686568" imgH="9412605" progId="">
                  <p:embed/>
                </p:oleObj>
              </mc:Choice>
              <mc:Fallback>
                <p:oleObj name="Visio" r:id="rId4" imgW="5686568" imgH="941260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27025"/>
                        <a:ext cx="3768725" cy="623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0" y="765175"/>
            <a:ext cx="35925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Flow diagram WBC“Post-LEAN3</a:t>
            </a:r>
            <a:r>
              <a:rPr lang="en-US" b="1" dirty="0">
                <a:solidFill>
                  <a:srgbClr val="000000"/>
                </a:solidFill>
                <a:latin typeface="Lucida Handwriting" pitchFamily="66" charset="0"/>
              </a:rPr>
              <a:t>”  </a:t>
            </a:r>
            <a:endParaRPr lang="th-TH" b="1" dirty="0">
              <a:solidFill>
                <a:srgbClr val="000000"/>
              </a:solidFill>
              <a:latin typeface="Lucida Handwriting" pitchFamily="66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395538" y="1089025"/>
            <a:ext cx="815975" cy="706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1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4572000" y="1916113"/>
            <a:ext cx="4032250" cy="2592387"/>
          </a:xfrm>
          <a:prstGeom prst="wedgeRectCallout">
            <a:avLst>
              <a:gd name="adj1" fmla="val -88190"/>
              <a:gd name="adj2" fmla="val -46815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One  Stop  Service</a:t>
            </a:r>
            <a:endParaRPr lang="th-TH" b="1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ลงทะเบียน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ตรวจรักษา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รับคำแนะนำจากพยาบาล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จ่ายเงิน  รับยา</a:t>
            </a:r>
          </a:p>
          <a:p>
            <a:pPr algn="ctr">
              <a:defRPr/>
            </a:pPr>
            <a:r>
              <a:rPr lang="th-TH" b="1">
                <a:solidFill>
                  <a:srgbClr val="FFFFFF"/>
                </a:solidFill>
              </a:rPr>
              <a:t>ฉีดยา</a:t>
            </a:r>
            <a:endParaRPr lang="en-US" b="1">
              <a:solidFill>
                <a:srgbClr val="FFFFFF"/>
              </a:solidFill>
            </a:endParaRPr>
          </a:p>
          <a:p>
            <a:pPr algn="ctr">
              <a:defRPr/>
            </a:pPr>
            <a:endParaRPr lang="th-TH" b="1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357686" y="4929198"/>
            <a:ext cx="4572000" cy="1089025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</a:rPr>
              <a:t>TAT = 38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นาที   ( </a:t>
            </a: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</a:rPr>
              <a:t>10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-</a:t>
            </a: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</a:rPr>
              <a:t>168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นาที)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ระยะทาง </a:t>
            </a: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</a:rPr>
              <a:t>37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</a:rPr>
              <a:t>เมตร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55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871538"/>
          <a:ext cx="4416425" cy="598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4" imgW="7594806" imgH="10294287" progId="">
                  <p:embed/>
                </p:oleObj>
              </mc:Choice>
              <mc:Fallback>
                <p:oleObj name="Visio" r:id="rId4" imgW="7594806" imgH="1029428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71538"/>
                        <a:ext cx="4416425" cy="598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60400" y="271463"/>
            <a:ext cx="30480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 smtClean="0">
                <a:solidFill>
                  <a:srgbClr val="FFFF00"/>
                </a:solidFill>
                <a:latin typeface="Lucida Handwriting" pitchFamily="66" charset="0"/>
              </a:rPr>
              <a:t>Pre-LEAN</a:t>
            </a:r>
            <a:endParaRPr lang="th-TH" sz="4300" b="1" smtClean="0">
              <a:solidFill>
                <a:srgbClr val="FFFF00"/>
              </a:solidFill>
              <a:latin typeface="Lucida Handwriting" pitchFamily="66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5334000" y="217488"/>
            <a:ext cx="364648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 smtClean="0">
                <a:solidFill>
                  <a:srgbClr val="FFFF00"/>
                </a:solidFill>
                <a:latin typeface="Lucida Handwriting" pitchFamily="66" charset="0"/>
              </a:rPr>
              <a:t>Post-LEAN3</a:t>
            </a:r>
            <a:endParaRPr lang="th-TH" sz="4300" b="1" smtClean="0">
              <a:solidFill>
                <a:srgbClr val="FFFF00"/>
              </a:solidFill>
              <a:latin typeface="Lucida Handwriting" pitchFamily="66" charset="0"/>
            </a:endParaRP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45180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graphicFrame>
        <p:nvGraphicFramePr>
          <p:cNvPr id="54280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5170488" y="979488"/>
          <a:ext cx="3392487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Visio" r:id="rId6" imgW="5686568" imgH="9412605" progId="">
                  <p:embed/>
                </p:oleObj>
              </mc:Choice>
              <mc:Fallback>
                <p:oleObj name="Visio" r:id="rId6" imgW="5686568" imgH="941260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979488"/>
                        <a:ext cx="3392487" cy="560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1414463" y="1633538"/>
            <a:ext cx="817562" cy="706437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1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0" y="4354513"/>
            <a:ext cx="815975" cy="7080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2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795463" y="5062538"/>
            <a:ext cx="817562" cy="706437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3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3538538" y="1470025"/>
            <a:ext cx="815975" cy="706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4</a:t>
            </a:r>
            <a:endParaRPr lang="th-TH" sz="4300" b="1" smtClean="0">
              <a:solidFill>
                <a:srgbClr val="000000"/>
              </a:solidFill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6748463" y="1687513"/>
            <a:ext cx="817562" cy="708025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r>
              <a:rPr lang="en-US" sz="4300" b="1" smtClean="0">
                <a:solidFill>
                  <a:srgbClr val="000000"/>
                </a:solidFill>
              </a:rPr>
              <a:t>1</a:t>
            </a:r>
            <a:endParaRPr lang="th-TH" sz="43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ตัวยึดเนื้อหา 3" descr="graphWBCnew2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192463"/>
            <a:ext cx="54737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l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2513" y="203200"/>
            <a:ext cx="497998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WBCgraph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025" y="598488"/>
            <a:ext cx="16319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WBCgraph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0463" y="3646488"/>
            <a:ext cx="14970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1438" y="1643063"/>
            <a:ext cx="3500437" cy="266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pPr algn="ctr" defTabSz="1279525" eaLnBrk="0" hangingPunct="0"/>
            <a:r>
              <a:rPr lang="en-US" sz="2000" b="1" smtClean="0">
                <a:solidFill>
                  <a:srgbClr val="000000"/>
                </a:solidFill>
                <a:latin typeface="Lucida Handwriting" pitchFamily="66" charset="0"/>
              </a:rPr>
              <a:t>Distribution of registration time                      and end time</a:t>
            </a:r>
            <a:r>
              <a:rPr lang="th-TH" sz="2000" b="1" smtClean="0">
                <a:solidFill>
                  <a:srgbClr val="000000"/>
                </a:solidFill>
                <a:latin typeface="Lucida Handwriting" pitchFamily="66" charset="0"/>
              </a:rPr>
              <a:t>  </a:t>
            </a:r>
            <a:endParaRPr lang="en-US" sz="2000" b="1" smtClean="0">
              <a:solidFill>
                <a:srgbClr val="000000"/>
              </a:solidFill>
              <a:latin typeface="Lucida Handwriting" pitchFamily="66" charset="0"/>
            </a:endParaRPr>
          </a:p>
          <a:p>
            <a:pPr algn="ctr" defTabSz="1279525" eaLnBrk="0" hangingPunct="0"/>
            <a:r>
              <a:rPr lang="en-US" sz="2000" b="1" smtClean="0">
                <a:solidFill>
                  <a:srgbClr val="000000"/>
                </a:solidFill>
                <a:latin typeface="Lucida Handwriting" pitchFamily="66" charset="0"/>
              </a:rPr>
              <a:t>(Pre-Lean , Lean3)</a:t>
            </a:r>
            <a:endParaRPr lang="th-TH" sz="2000" b="1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572000" y="642938"/>
            <a:ext cx="1928813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pPr algn="ctr" defTabSz="1279525" eaLnBrk="0" hangingPunct="0"/>
            <a:r>
              <a:rPr lang="en-US" sz="2000" b="1" smtClean="0">
                <a:solidFill>
                  <a:srgbClr val="000000"/>
                </a:solidFill>
                <a:latin typeface="Lucida Handwriting" pitchFamily="66" charset="0"/>
              </a:rPr>
              <a:t>(Pre-Lean)</a:t>
            </a:r>
            <a:endParaRPr lang="th-TH" sz="2000" b="1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4572000" y="3644900"/>
            <a:ext cx="1727200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pPr algn="ctr" defTabSz="1279525" eaLnBrk="0" hangingPunct="0"/>
            <a:r>
              <a:rPr lang="en-US" sz="2000" b="1" smtClean="0">
                <a:solidFill>
                  <a:srgbClr val="000000"/>
                </a:solidFill>
                <a:latin typeface="Lucida Handwriting" pitchFamily="66" charset="0"/>
              </a:rPr>
              <a:t>(Lean3)</a:t>
            </a:r>
            <a:endParaRPr lang="th-TH" sz="2000" b="1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defTabSz="1279525" eaLnBrk="1" hangingPunct="1">
              <a:defRPr/>
            </a:pPr>
            <a:r>
              <a:rPr lang="en-US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OUTCOME</a:t>
            </a:r>
            <a:endParaRPr lang="th-TH" sz="5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itchFamily="66" charset="0"/>
            </a:endParaRPr>
          </a:p>
        </p:txBody>
      </p:sp>
      <p:graphicFrame>
        <p:nvGraphicFramePr>
          <p:cNvPr id="60469" name="Group 53"/>
          <p:cNvGraphicFramePr>
            <a:graphicFrameLocks noGrp="1"/>
          </p:cNvGraphicFramePr>
          <p:nvPr>
            <p:ph idx="4294967295"/>
          </p:nvPr>
        </p:nvGraphicFramePr>
        <p:xfrm>
          <a:off x="652463" y="1931988"/>
          <a:ext cx="7893050" cy="4008438"/>
        </p:xfrm>
        <a:graphic>
          <a:graphicData uri="http://schemas.openxmlformats.org/drawingml/2006/table">
            <a:tbl>
              <a:tblPr/>
              <a:tblGrid>
                <a:gridCol w="2195512"/>
                <a:gridCol w="2098675"/>
                <a:gridCol w="1858963"/>
                <a:gridCol w="1739900"/>
              </a:tblGrid>
              <a:tr h="849313"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Pre-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Post-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Lean2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Post-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Lean3</a:t>
                      </a: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159125">
                <a:tc>
                  <a:txBody>
                    <a:bodyPr/>
                    <a:lstStyle/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Process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Time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Distance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Staff</a:t>
                      </a:r>
                    </a:p>
                    <a:p>
                      <a:pPr marL="781050" marR="0" lvl="0" indent="-78105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 Patient  Value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  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STEPS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 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min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61"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5 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19x100</a:t>
                      </a: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</a:t>
                      </a:r>
                    </a:p>
                    <a:p>
                      <a:pPr marL="781050" marR="0" lvl="0" indent="-78105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 19.39%</a:t>
                      </a:r>
                      <a:endParaRPr kumimoji="0" lang="th-TH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 Steps</a:t>
                      </a: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 min</a:t>
                      </a: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11"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3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21x100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=30%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 STEPS 38min</a:t>
                      </a: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RN 3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ลูกจ้าง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21x100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/38</a:t>
                      </a:r>
                    </a:p>
                    <a:p>
                      <a:pPr marL="479425" marR="0" lvl="0" indent="-479425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=55.26%</a:t>
                      </a:r>
                      <a:endParaRPr kumimoji="0" lang="th-TH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5306" marR="65306" marT="32653" marB="326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478" name="Oval 62"/>
          <p:cNvSpPr>
            <a:spLocks noChangeArrowheads="1"/>
          </p:cNvSpPr>
          <p:nvPr/>
        </p:nvSpPr>
        <p:spPr bwMode="auto">
          <a:xfrm>
            <a:off x="684213" y="4581525"/>
            <a:ext cx="20875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60479" name="Oval 63"/>
          <p:cNvSpPr>
            <a:spLocks noChangeArrowheads="1"/>
          </p:cNvSpPr>
          <p:nvPr/>
        </p:nvSpPr>
        <p:spPr bwMode="auto">
          <a:xfrm>
            <a:off x="2916238" y="4652963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60480" name="Oval 64"/>
          <p:cNvSpPr>
            <a:spLocks noChangeArrowheads="1"/>
          </p:cNvSpPr>
          <p:nvPr/>
        </p:nvSpPr>
        <p:spPr bwMode="auto">
          <a:xfrm>
            <a:off x="4859338" y="4652963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60481" name="Oval 65"/>
          <p:cNvSpPr>
            <a:spLocks noChangeArrowheads="1"/>
          </p:cNvSpPr>
          <p:nvPr/>
        </p:nvSpPr>
        <p:spPr bwMode="auto">
          <a:xfrm>
            <a:off x="6732588" y="4652963"/>
            <a:ext cx="1871662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8" grpId="0" animBg="1"/>
      <p:bldP spid="60479" grpId="0" animBg="1"/>
      <p:bldP spid="60480" grpId="0" animBg="1"/>
      <p:bldP spid="604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เด็ก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50" y="3068638"/>
            <a:ext cx="2471738" cy="308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เด็ก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073400"/>
            <a:ext cx="2355850" cy="314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เด็ก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838" y="3071813"/>
            <a:ext cx="2076450" cy="3116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1463" y="1341438"/>
            <a:ext cx="29940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ขอขอบคุณ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0" y="598488"/>
            <a:ext cx="5497513" cy="28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คุณศศิธร	  นิมมานเสรี   คุณ</a:t>
            </a:r>
            <a:r>
              <a:rPr lang="th-TH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เนาวนิตย์</a:t>
            </a: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th-TH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ทฤษฎิ</a:t>
            </a: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คุณ</a:t>
            </a:r>
          </a:p>
          <a:p>
            <a:pPr>
              <a:spcBef>
                <a:spcPct val="50000"/>
              </a:spcBef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คุณจงดี	  มิ่งเมือง       คุณสุคนธ์	   อุปกรณ์</a:t>
            </a:r>
          </a:p>
          <a:p>
            <a:pPr>
              <a:spcBef>
                <a:spcPct val="50000"/>
              </a:spcBef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คุณเจียมจิต  ทัศนาพิทักษ์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itchFamily="66" charset="0"/>
              </a:rPr>
              <a:t>PCT </a:t>
            </a: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ภาควิชากุมารฯ   ฝ่ายเทคโนโลยีสารสนเทศ	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normal_pic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200400"/>
            <a:ext cx="5029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0470" name="Picture 6" descr="พระราชบิดา 2 copy"/>
          <p:cNvPicPr>
            <a:picLocks noChangeAspect="1" noChangeArrowheads="1"/>
          </p:cNvPicPr>
          <p:nvPr/>
        </p:nvPicPr>
        <p:blipFill>
          <a:blip r:embed="rId4" cstate="print"/>
          <a:srcRect l="8867" r="5418" b="10545"/>
          <a:stretch>
            <a:fillRect/>
          </a:stretch>
        </p:blipFill>
        <p:spPr bwMode="auto">
          <a:xfrm>
            <a:off x="1905000" y="838200"/>
            <a:ext cx="150812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รูปภาพ 12" descr="normal_pic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971800"/>
            <a:ext cx="3430790" cy="1824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รูปภาพ 10" descr="normal_IMG_7383_re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1421130"/>
            <a:ext cx="3048000" cy="2026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5786446" y="1428736"/>
            <a:ext cx="28797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สวัสดี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143000"/>
          </a:xfrm>
        </p:spPr>
        <p:txBody>
          <a:bodyPr/>
          <a:lstStyle/>
          <a:p>
            <a:pPr eaLnBrk="1" hangingPunct="1"/>
            <a:r>
              <a:rPr lang="th-TH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วิธีการลด </a:t>
            </a:r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Waste</a:t>
            </a:r>
            <a:r>
              <a:rPr lang="th-TH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/ เพิ่ม </a:t>
            </a:r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Value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57298"/>
            <a:ext cx="8642350" cy="5084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Eliminate     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การกำจัดออกไป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Re-arrange  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การลำดับขั้นตอนใหม่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หรือเปลี่ยนขั้นตอนการทำงานมาทำ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คู่ขนาน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ไปพร้อมกัน 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(Parallel work flow)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ทำให้ลดเวลา</a:t>
            </a:r>
            <a:endParaRPr lang="en-US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Re-structure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การปรับโครงสร้างหรือหน่วยงาน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เช่น ย้ายหน่วยงาน ให้ใกล้กัน</a:t>
            </a:r>
            <a:endParaRPr lang="en-US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Simplify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ทำให้ง่าย ไม่ซับซ้อน ไม่ซ้ำซ้อน</a:t>
            </a:r>
            <a:endParaRPr lang="en-US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Combine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รวมขั้นตอนหลาย ๆ ขั้นตอนเข้าด้วยกัน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IT system    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การพัฒนาโดยใช้โปรแกรมคอมพิวเตอร์ทดแทนการทำงาน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ทำให้สะดวก รวดเร็วมากขึ้น  ลดความซ้ำซ้อน ลดกระดาษ</a:t>
            </a:r>
            <a:endParaRPr lang="en-US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6020" name="Picture 4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32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971550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  <a:endParaRPr lang="th-TH" sz="1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619250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  <a:endParaRPr lang="th-TH" sz="1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195513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3</a:t>
            </a:r>
            <a:endParaRPr lang="th-TH" sz="1400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771775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4</a:t>
            </a:r>
            <a:endParaRPr lang="th-TH" sz="1400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348038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5</a:t>
            </a:r>
            <a:endParaRPr lang="th-TH" sz="1400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924300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6</a:t>
            </a:r>
            <a:endParaRPr lang="th-TH" sz="1400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4427538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7</a:t>
            </a:r>
            <a:endParaRPr lang="th-TH" sz="1400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5003800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8</a:t>
            </a:r>
            <a:endParaRPr lang="th-TH" sz="1400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7308850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  <a:endParaRPr lang="th-TH" sz="1400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5580063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9</a:t>
            </a:r>
            <a:endParaRPr lang="th-TH" sz="1400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6156325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10</a:t>
            </a:r>
            <a:endParaRPr lang="th-TH" sz="1400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6732588" y="413916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11</a:t>
            </a:r>
            <a:endParaRPr lang="th-TH" sz="1400"/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1071563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  <a:endParaRPr lang="th-TH" sz="1400"/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1719263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  <a:endParaRPr lang="th-TH" sz="1400"/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2871788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4</a:t>
            </a:r>
            <a:endParaRPr lang="th-TH" sz="1400"/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3448050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5</a:t>
            </a:r>
            <a:endParaRPr lang="th-TH" sz="1400"/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4527550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7</a:t>
            </a:r>
            <a:endParaRPr lang="th-TH" sz="1400"/>
          </a:p>
        </p:txBody>
      </p:sp>
      <p:sp>
        <p:nvSpPr>
          <p:cNvPr id="181267" name="Rectangle 19"/>
          <p:cNvSpPr>
            <a:spLocks noChangeArrowheads="1"/>
          </p:cNvSpPr>
          <p:nvPr/>
        </p:nvSpPr>
        <p:spPr bwMode="auto">
          <a:xfrm>
            <a:off x="5103813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8</a:t>
            </a:r>
            <a:endParaRPr lang="th-TH" sz="1400"/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7408863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  <a:endParaRPr lang="th-TH" sz="1400"/>
          </a:p>
        </p:txBody>
      </p:sp>
      <p:sp>
        <p:nvSpPr>
          <p:cNvPr id="181269" name="Rectangle 21"/>
          <p:cNvSpPr>
            <a:spLocks noChangeArrowheads="1"/>
          </p:cNvSpPr>
          <p:nvPr/>
        </p:nvSpPr>
        <p:spPr bwMode="auto">
          <a:xfrm>
            <a:off x="6832600" y="1414041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11</a:t>
            </a:r>
            <a:endParaRPr lang="th-TH" sz="1400"/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1042988" y="1990353"/>
            <a:ext cx="244951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Re-arrange</a:t>
            </a:r>
            <a:endParaRPr lang="th-TH" sz="1400"/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1042988" y="985416"/>
            <a:ext cx="244951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Eliminate</a:t>
            </a:r>
            <a:endParaRPr lang="th-TH" sz="1400"/>
          </a:p>
        </p:txBody>
      </p:sp>
      <p:sp>
        <p:nvSpPr>
          <p:cNvPr id="181272" name="Rectangle 24"/>
          <p:cNvSpPr>
            <a:spLocks noChangeArrowheads="1"/>
          </p:cNvSpPr>
          <p:nvPr/>
        </p:nvSpPr>
        <p:spPr bwMode="auto">
          <a:xfrm>
            <a:off x="1071563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  <a:endParaRPr lang="th-TH" sz="1400"/>
          </a:p>
        </p:txBody>
      </p:sp>
      <p:sp>
        <p:nvSpPr>
          <p:cNvPr id="181273" name="Rectangle 25"/>
          <p:cNvSpPr>
            <a:spLocks noChangeArrowheads="1"/>
          </p:cNvSpPr>
          <p:nvPr/>
        </p:nvSpPr>
        <p:spPr bwMode="auto">
          <a:xfrm>
            <a:off x="2224088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  <a:endParaRPr lang="th-TH" sz="1400"/>
          </a:p>
        </p:txBody>
      </p:sp>
      <p:sp>
        <p:nvSpPr>
          <p:cNvPr id="181274" name="Rectangle 26"/>
          <p:cNvSpPr>
            <a:spLocks noChangeArrowheads="1"/>
          </p:cNvSpPr>
          <p:nvPr/>
        </p:nvSpPr>
        <p:spPr bwMode="auto">
          <a:xfrm>
            <a:off x="2800350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3</a:t>
            </a:r>
            <a:endParaRPr lang="th-TH" sz="1400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1576388" y="2422153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4</a:t>
            </a:r>
            <a:endParaRPr lang="th-TH" sz="1400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3448050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5</a:t>
            </a:r>
            <a:endParaRPr lang="th-TH" sz="1400"/>
          </a:p>
        </p:txBody>
      </p:sp>
      <p:sp>
        <p:nvSpPr>
          <p:cNvPr id="181277" name="Rectangle 29"/>
          <p:cNvSpPr>
            <a:spLocks noChangeArrowheads="1"/>
          </p:cNvSpPr>
          <p:nvPr/>
        </p:nvSpPr>
        <p:spPr bwMode="auto">
          <a:xfrm>
            <a:off x="5248275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6</a:t>
            </a:r>
            <a:endParaRPr lang="th-TH" sz="1400"/>
          </a:p>
        </p:txBody>
      </p:sp>
      <p:sp>
        <p:nvSpPr>
          <p:cNvPr id="181278" name="Rectangle 30"/>
          <p:cNvSpPr>
            <a:spLocks noChangeArrowheads="1"/>
          </p:cNvSpPr>
          <p:nvPr/>
        </p:nvSpPr>
        <p:spPr bwMode="auto">
          <a:xfrm>
            <a:off x="4024313" y="2418978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7</a:t>
            </a:r>
            <a:endParaRPr lang="th-TH" sz="1400"/>
          </a:p>
        </p:txBody>
      </p:sp>
      <p:sp>
        <p:nvSpPr>
          <p:cNvPr id="181279" name="Rectangle 31"/>
          <p:cNvSpPr>
            <a:spLocks noChangeArrowheads="1"/>
          </p:cNvSpPr>
          <p:nvPr/>
        </p:nvSpPr>
        <p:spPr bwMode="auto">
          <a:xfrm>
            <a:off x="4600575" y="2422153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8</a:t>
            </a:r>
            <a:endParaRPr lang="th-TH" sz="1400"/>
          </a:p>
        </p:txBody>
      </p:sp>
      <p:sp>
        <p:nvSpPr>
          <p:cNvPr id="181280" name="Rectangle 32"/>
          <p:cNvSpPr>
            <a:spLocks noChangeArrowheads="1"/>
          </p:cNvSpPr>
          <p:nvPr/>
        </p:nvSpPr>
        <p:spPr bwMode="auto">
          <a:xfrm>
            <a:off x="7408863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  <a:endParaRPr lang="th-TH" sz="1400"/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5753100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9</a:t>
            </a:r>
            <a:endParaRPr lang="th-TH" sz="1400"/>
          </a:p>
        </p:txBody>
      </p:sp>
      <p:sp>
        <p:nvSpPr>
          <p:cNvPr id="181282" name="Rectangle 34"/>
          <p:cNvSpPr>
            <a:spLocks noChangeArrowheads="1"/>
          </p:cNvSpPr>
          <p:nvPr/>
        </p:nvSpPr>
        <p:spPr bwMode="auto">
          <a:xfrm>
            <a:off x="6256338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10</a:t>
            </a:r>
            <a:endParaRPr lang="th-TH" sz="1400"/>
          </a:p>
        </p:txBody>
      </p:sp>
      <p:sp>
        <p:nvSpPr>
          <p:cNvPr id="181283" name="Rectangle 35"/>
          <p:cNvSpPr>
            <a:spLocks noChangeArrowheads="1"/>
          </p:cNvSpPr>
          <p:nvPr/>
        </p:nvSpPr>
        <p:spPr bwMode="auto">
          <a:xfrm>
            <a:off x="6832600" y="242215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11</a:t>
            </a:r>
            <a:endParaRPr lang="th-TH" sz="1400"/>
          </a:p>
        </p:txBody>
      </p:sp>
      <p:sp>
        <p:nvSpPr>
          <p:cNvPr id="181284" name="Rectangle 36"/>
          <p:cNvSpPr>
            <a:spLocks noChangeArrowheads="1"/>
          </p:cNvSpPr>
          <p:nvPr/>
        </p:nvSpPr>
        <p:spPr bwMode="auto">
          <a:xfrm>
            <a:off x="1071563" y="349885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  <a:endParaRPr lang="th-TH" sz="1400"/>
          </a:p>
        </p:txBody>
      </p:sp>
      <p:sp>
        <p:nvSpPr>
          <p:cNvPr id="181285" name="Rectangle 37"/>
          <p:cNvSpPr>
            <a:spLocks noChangeArrowheads="1"/>
          </p:cNvSpPr>
          <p:nvPr/>
        </p:nvSpPr>
        <p:spPr bwMode="auto">
          <a:xfrm>
            <a:off x="1719263" y="3498850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  <a:endParaRPr lang="th-TH" sz="1400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2079625" y="3498850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3</a:t>
            </a:r>
            <a:endParaRPr lang="th-TH" sz="140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2871788" y="349885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4</a:t>
            </a:r>
            <a:endParaRPr lang="th-TH" sz="1400"/>
          </a:p>
        </p:txBody>
      </p:sp>
      <p:sp>
        <p:nvSpPr>
          <p:cNvPr id="181288" name="Rectangle 40"/>
          <p:cNvSpPr>
            <a:spLocks noChangeArrowheads="1"/>
          </p:cNvSpPr>
          <p:nvPr/>
        </p:nvSpPr>
        <p:spPr bwMode="auto">
          <a:xfrm>
            <a:off x="3448050" y="349885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5</a:t>
            </a:r>
            <a:endParaRPr lang="th-TH" sz="1400"/>
          </a:p>
        </p:txBody>
      </p:sp>
      <p:sp>
        <p:nvSpPr>
          <p:cNvPr id="181289" name="Rectangle 41"/>
          <p:cNvSpPr>
            <a:spLocks noChangeArrowheads="1"/>
          </p:cNvSpPr>
          <p:nvPr/>
        </p:nvSpPr>
        <p:spPr bwMode="auto">
          <a:xfrm>
            <a:off x="4024313" y="349885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6</a:t>
            </a:r>
            <a:endParaRPr lang="th-TH" sz="1400"/>
          </a:p>
        </p:txBody>
      </p:sp>
      <p:sp>
        <p:nvSpPr>
          <p:cNvPr id="181290" name="Rectangle 42"/>
          <p:cNvSpPr>
            <a:spLocks noChangeArrowheads="1"/>
          </p:cNvSpPr>
          <p:nvPr/>
        </p:nvSpPr>
        <p:spPr bwMode="auto">
          <a:xfrm>
            <a:off x="4527550" y="349885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7</a:t>
            </a:r>
            <a:endParaRPr lang="th-TH" sz="1400"/>
          </a:p>
        </p:txBody>
      </p:sp>
      <p:sp>
        <p:nvSpPr>
          <p:cNvPr id="181291" name="Rectangle 43"/>
          <p:cNvSpPr>
            <a:spLocks noChangeArrowheads="1"/>
          </p:cNvSpPr>
          <p:nvPr/>
        </p:nvSpPr>
        <p:spPr bwMode="auto">
          <a:xfrm>
            <a:off x="5392738" y="3498850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8</a:t>
            </a:r>
            <a:endParaRPr lang="th-TH" sz="1400"/>
          </a:p>
        </p:txBody>
      </p:sp>
      <p:sp>
        <p:nvSpPr>
          <p:cNvPr id="181292" name="Rectangle 44"/>
          <p:cNvSpPr>
            <a:spLocks noChangeArrowheads="1"/>
          </p:cNvSpPr>
          <p:nvPr/>
        </p:nvSpPr>
        <p:spPr bwMode="auto">
          <a:xfrm>
            <a:off x="7408863" y="349885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  <a:endParaRPr lang="th-TH" sz="1400"/>
          </a:p>
        </p:txBody>
      </p:sp>
      <p:sp>
        <p:nvSpPr>
          <p:cNvPr id="181293" name="Rectangle 45"/>
          <p:cNvSpPr>
            <a:spLocks noChangeArrowheads="1"/>
          </p:cNvSpPr>
          <p:nvPr/>
        </p:nvSpPr>
        <p:spPr bwMode="auto">
          <a:xfrm>
            <a:off x="5680075" y="3498850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9</a:t>
            </a:r>
            <a:endParaRPr lang="th-TH" sz="1400"/>
          </a:p>
        </p:txBody>
      </p:sp>
      <p:sp>
        <p:nvSpPr>
          <p:cNvPr id="181294" name="Rectangle 46"/>
          <p:cNvSpPr>
            <a:spLocks noChangeArrowheads="1"/>
          </p:cNvSpPr>
          <p:nvPr/>
        </p:nvSpPr>
        <p:spPr bwMode="auto">
          <a:xfrm>
            <a:off x="6040438" y="3498850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10</a:t>
            </a:r>
            <a:endParaRPr lang="th-TH" sz="1400"/>
          </a:p>
        </p:txBody>
      </p:sp>
      <p:sp>
        <p:nvSpPr>
          <p:cNvPr id="181295" name="Rectangle 47"/>
          <p:cNvSpPr>
            <a:spLocks noChangeArrowheads="1"/>
          </p:cNvSpPr>
          <p:nvPr/>
        </p:nvSpPr>
        <p:spPr bwMode="auto">
          <a:xfrm>
            <a:off x="6832600" y="349885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11</a:t>
            </a:r>
            <a:endParaRPr lang="th-TH" sz="1400"/>
          </a:p>
        </p:txBody>
      </p:sp>
      <p:sp>
        <p:nvSpPr>
          <p:cNvPr id="181296" name="Text Box 48"/>
          <p:cNvSpPr txBox="1">
            <a:spLocks noChangeArrowheads="1"/>
          </p:cNvSpPr>
          <p:nvPr/>
        </p:nvSpPr>
        <p:spPr bwMode="auto">
          <a:xfrm>
            <a:off x="1042988" y="3070225"/>
            <a:ext cx="2449512" cy="3079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Combine</a:t>
            </a:r>
            <a:endParaRPr lang="th-TH" sz="1400"/>
          </a:p>
        </p:txBody>
      </p:sp>
      <p:sp>
        <p:nvSpPr>
          <p:cNvPr id="181297" name="Text Box 49"/>
          <p:cNvSpPr txBox="1">
            <a:spLocks noChangeArrowheads="1"/>
          </p:cNvSpPr>
          <p:nvPr/>
        </p:nvSpPr>
        <p:spPr bwMode="auto">
          <a:xfrm>
            <a:off x="1116013" y="4149080"/>
            <a:ext cx="244951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Parallel</a:t>
            </a:r>
            <a:endParaRPr lang="th-TH" sz="1400"/>
          </a:p>
        </p:txBody>
      </p:sp>
      <p:sp>
        <p:nvSpPr>
          <p:cNvPr id="181298" name="Rectangle 50"/>
          <p:cNvSpPr>
            <a:spLocks noChangeArrowheads="1"/>
          </p:cNvSpPr>
          <p:nvPr/>
        </p:nvSpPr>
        <p:spPr bwMode="auto">
          <a:xfrm>
            <a:off x="1143000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  <a:endParaRPr lang="th-TH" sz="1400"/>
          </a:p>
        </p:txBody>
      </p:sp>
      <p:sp>
        <p:nvSpPr>
          <p:cNvPr id="181299" name="Rectangle 51"/>
          <p:cNvSpPr>
            <a:spLocks noChangeArrowheads="1"/>
          </p:cNvSpPr>
          <p:nvPr/>
        </p:nvSpPr>
        <p:spPr bwMode="auto">
          <a:xfrm>
            <a:off x="1790700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  <a:endParaRPr lang="th-TH" sz="1400"/>
          </a:p>
        </p:txBody>
      </p:sp>
      <p:sp>
        <p:nvSpPr>
          <p:cNvPr id="181300" name="Rectangle 52"/>
          <p:cNvSpPr>
            <a:spLocks noChangeArrowheads="1"/>
          </p:cNvSpPr>
          <p:nvPr/>
        </p:nvSpPr>
        <p:spPr bwMode="auto">
          <a:xfrm>
            <a:off x="2366963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3</a:t>
            </a:r>
            <a:endParaRPr lang="th-TH" sz="1400"/>
          </a:p>
        </p:txBody>
      </p:sp>
      <p:sp>
        <p:nvSpPr>
          <p:cNvPr id="181301" name="Rectangle 53"/>
          <p:cNvSpPr>
            <a:spLocks noChangeArrowheads="1"/>
          </p:cNvSpPr>
          <p:nvPr/>
        </p:nvSpPr>
        <p:spPr bwMode="auto">
          <a:xfrm>
            <a:off x="2943225" y="464914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4</a:t>
            </a:r>
            <a:endParaRPr lang="th-TH" sz="1400"/>
          </a:p>
        </p:txBody>
      </p:sp>
      <p:sp>
        <p:nvSpPr>
          <p:cNvPr id="181302" name="Rectangle 54"/>
          <p:cNvSpPr>
            <a:spLocks noChangeArrowheads="1"/>
          </p:cNvSpPr>
          <p:nvPr/>
        </p:nvSpPr>
        <p:spPr bwMode="auto">
          <a:xfrm>
            <a:off x="2366963" y="5155555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5</a:t>
            </a:r>
            <a:endParaRPr lang="th-TH" sz="1400"/>
          </a:p>
        </p:txBody>
      </p:sp>
      <p:sp>
        <p:nvSpPr>
          <p:cNvPr id="181303" name="Rectangle 55"/>
          <p:cNvSpPr>
            <a:spLocks noChangeArrowheads="1"/>
          </p:cNvSpPr>
          <p:nvPr/>
        </p:nvSpPr>
        <p:spPr bwMode="auto">
          <a:xfrm>
            <a:off x="2943225" y="5155555"/>
            <a:ext cx="431800" cy="3587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6</a:t>
            </a:r>
            <a:endParaRPr lang="th-TH" sz="1400"/>
          </a:p>
        </p:txBody>
      </p:sp>
      <p:sp>
        <p:nvSpPr>
          <p:cNvPr id="181304" name="Rectangle 56"/>
          <p:cNvSpPr>
            <a:spLocks noChangeArrowheads="1"/>
          </p:cNvSpPr>
          <p:nvPr/>
        </p:nvSpPr>
        <p:spPr bwMode="auto">
          <a:xfrm>
            <a:off x="4598988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7</a:t>
            </a:r>
            <a:endParaRPr lang="th-TH" sz="1400"/>
          </a:p>
        </p:txBody>
      </p:sp>
      <p:sp>
        <p:nvSpPr>
          <p:cNvPr id="181305" name="Rectangle 57"/>
          <p:cNvSpPr>
            <a:spLocks noChangeArrowheads="1"/>
          </p:cNvSpPr>
          <p:nvPr/>
        </p:nvSpPr>
        <p:spPr bwMode="auto">
          <a:xfrm>
            <a:off x="5175250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8</a:t>
            </a:r>
            <a:endParaRPr lang="th-TH" sz="1400"/>
          </a:p>
        </p:txBody>
      </p:sp>
      <p:sp>
        <p:nvSpPr>
          <p:cNvPr id="181306" name="Rectangle 58"/>
          <p:cNvSpPr>
            <a:spLocks noChangeArrowheads="1"/>
          </p:cNvSpPr>
          <p:nvPr/>
        </p:nvSpPr>
        <p:spPr bwMode="auto">
          <a:xfrm>
            <a:off x="7480300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  <a:endParaRPr lang="th-TH" sz="1400"/>
          </a:p>
        </p:txBody>
      </p:sp>
      <p:sp>
        <p:nvSpPr>
          <p:cNvPr id="181307" name="Rectangle 59"/>
          <p:cNvSpPr>
            <a:spLocks noChangeArrowheads="1"/>
          </p:cNvSpPr>
          <p:nvPr/>
        </p:nvSpPr>
        <p:spPr bwMode="auto">
          <a:xfrm>
            <a:off x="5751513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9</a:t>
            </a:r>
            <a:endParaRPr lang="th-TH" sz="1400"/>
          </a:p>
        </p:txBody>
      </p:sp>
      <p:sp>
        <p:nvSpPr>
          <p:cNvPr id="181308" name="Rectangle 60"/>
          <p:cNvSpPr>
            <a:spLocks noChangeArrowheads="1"/>
          </p:cNvSpPr>
          <p:nvPr/>
        </p:nvSpPr>
        <p:spPr bwMode="auto">
          <a:xfrm>
            <a:off x="6327775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10</a:t>
            </a:r>
            <a:endParaRPr lang="th-TH" sz="1400"/>
          </a:p>
        </p:txBody>
      </p:sp>
      <p:sp>
        <p:nvSpPr>
          <p:cNvPr id="181309" name="Rectangle 61"/>
          <p:cNvSpPr>
            <a:spLocks noChangeArrowheads="1"/>
          </p:cNvSpPr>
          <p:nvPr/>
        </p:nvSpPr>
        <p:spPr bwMode="auto">
          <a:xfrm>
            <a:off x="6904038" y="465073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11</a:t>
            </a:r>
            <a:endParaRPr lang="th-TH" sz="1400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1123950" y="603431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</a:t>
            </a:r>
            <a:endParaRPr lang="th-TH" sz="1400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771650" y="603431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</a:t>
            </a:r>
            <a:endParaRPr lang="th-TH" sz="1400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347913" y="603431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3</a:t>
            </a:r>
            <a:endParaRPr lang="th-TH" sz="1400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924175" y="6034310"/>
            <a:ext cx="431800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</a:t>
            </a:r>
            <a:endParaRPr lang="th-TH" sz="1400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3500438" y="6034310"/>
            <a:ext cx="431800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</a:t>
            </a:r>
            <a:endParaRPr lang="th-TH" sz="1400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4076700" y="6034310"/>
            <a:ext cx="431800" cy="35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</a:t>
            </a:r>
            <a:endParaRPr lang="th-TH" sz="1400"/>
          </a:p>
        </p:txBody>
      </p:sp>
      <p:sp>
        <p:nvSpPr>
          <p:cNvPr id="68" name="Rectangle 8"/>
          <p:cNvSpPr>
            <a:spLocks noChangeArrowheads="1"/>
          </p:cNvSpPr>
          <p:nvPr/>
        </p:nvSpPr>
        <p:spPr bwMode="auto">
          <a:xfrm>
            <a:off x="4579938" y="603431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11</a:t>
            </a:r>
            <a:endParaRPr lang="th-TH" sz="1400"/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5156200" y="6034310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12</a:t>
            </a:r>
            <a:endParaRPr lang="th-TH" sz="1400"/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1143000" y="5661248"/>
            <a:ext cx="2449513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Innovation</a:t>
            </a:r>
            <a:endParaRPr lang="th-TH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2" grpId="0" animBg="1"/>
      <p:bldP spid="181263" grpId="0" animBg="1"/>
      <p:bldP spid="181264" grpId="0" animBg="1"/>
      <p:bldP spid="181265" grpId="0" animBg="1"/>
      <p:bldP spid="181266" grpId="0" animBg="1"/>
      <p:bldP spid="181267" grpId="0" animBg="1"/>
      <p:bldP spid="181268" grpId="0" animBg="1"/>
      <p:bldP spid="181269" grpId="0" animBg="1"/>
      <p:bldP spid="181270" grpId="0" animBg="1"/>
      <p:bldP spid="181271" grpId="0" animBg="1"/>
      <p:bldP spid="181272" grpId="0" animBg="1"/>
      <p:bldP spid="181273" grpId="0" animBg="1"/>
      <p:bldP spid="181274" grpId="0" animBg="1"/>
      <p:bldP spid="181275" grpId="0" animBg="1"/>
      <p:bldP spid="181276" grpId="0" animBg="1"/>
      <p:bldP spid="181277" grpId="0" animBg="1"/>
      <p:bldP spid="181278" grpId="0" animBg="1"/>
      <p:bldP spid="181279" grpId="0" animBg="1"/>
      <p:bldP spid="181280" grpId="0" animBg="1"/>
      <p:bldP spid="181281" grpId="0" animBg="1"/>
      <p:bldP spid="181282" grpId="0" animBg="1"/>
      <p:bldP spid="181283" grpId="0" animBg="1"/>
      <p:bldP spid="181284" grpId="0" animBg="1"/>
      <p:bldP spid="181285" grpId="0" animBg="1"/>
      <p:bldP spid="181286" grpId="0" animBg="1"/>
      <p:bldP spid="181287" grpId="0" animBg="1"/>
      <p:bldP spid="181288" grpId="0" animBg="1"/>
      <p:bldP spid="181289" grpId="0" animBg="1"/>
      <p:bldP spid="181290" grpId="0" animBg="1"/>
      <p:bldP spid="181291" grpId="0" animBg="1"/>
      <p:bldP spid="181292" grpId="0" animBg="1"/>
      <p:bldP spid="181293" grpId="0" animBg="1"/>
      <p:bldP spid="181294" grpId="0" animBg="1"/>
      <p:bldP spid="181295" grpId="0" animBg="1"/>
      <p:bldP spid="181296" grpId="0" animBg="1"/>
      <p:bldP spid="181297" grpId="0" animBg="1"/>
      <p:bldP spid="181298" grpId="0" animBg="1"/>
      <p:bldP spid="181299" grpId="0" animBg="1"/>
      <p:bldP spid="181300" grpId="0" animBg="1"/>
      <p:bldP spid="181301" grpId="0" animBg="1"/>
      <p:bldP spid="181302" grpId="0" animBg="1"/>
      <p:bldP spid="181303" grpId="0" animBg="1"/>
      <p:bldP spid="181304" grpId="0" animBg="1"/>
      <p:bldP spid="181305" grpId="0" animBg="1"/>
      <p:bldP spid="181306" grpId="0" animBg="1"/>
      <p:bldP spid="181307" grpId="0" animBg="1"/>
      <p:bldP spid="181308" grpId="0" animBg="1"/>
      <p:bldP spid="18130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ภาพนิ่ง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วิทยากร</a:t>
            </a:r>
          </a:p>
        </p:txBody>
      </p:sp>
      <p:pic>
        <p:nvPicPr>
          <p:cNvPr id="4099" name="ตัวยึดเนื้อหา 3" descr="DSCF3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0200"/>
            <a:ext cx="6858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Tools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6020" name="Picture 4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32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642910" y="2000240"/>
          <a:ext cx="7929618" cy="4297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86148"/>
                <a:gridCol w="46434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Tools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lt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หมายถึง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Standard work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การสร้างมาตรฐาน/แนวปฏิบัติในการทำงาน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Genchi</a:t>
                      </a: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Genbutsu</a:t>
                      </a: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เข้าไปดูให้เห็นด้วยตาตนเอง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Value Stream Mapping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การศึกษากระบวนการทำงาน(</a:t>
                      </a: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Work</a:t>
                      </a:r>
                      <a:r>
                        <a:rPr lang="en-US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Flow</a:t>
                      </a:r>
                      <a:r>
                        <a:rPr lang="th-TH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ตั้งแต่เริ่มต้นจนสิ้นสุด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en-US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th-TH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ส</a:t>
                      </a:r>
                      <a:r>
                        <a:rPr lang="en-US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,7</a:t>
                      </a:r>
                      <a:r>
                        <a:rPr lang="th-TH" sz="24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ส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การจัดการโดยใช้หลักการมองเห็น</a:t>
                      </a:r>
                      <a:endParaRPr lang="en-US" sz="2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Training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การฝึกอบรม   การสอนงาน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400" b="1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5984" y="1285860"/>
            <a:ext cx="5410200" cy="523220"/>
          </a:xfrm>
          <a:prstGeom prst="rect">
            <a:avLst/>
          </a:prstGeom>
          <a:solidFill>
            <a:srgbClr val="F6F6A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Operational Stability</a:t>
            </a:r>
            <a:endParaRPr lang="th-TH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Tools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6020" name="Picture 4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32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2876" y="1714488"/>
          <a:ext cx="8858280" cy="5120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33543"/>
                <a:gridCol w="6224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Tools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หมายถึง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3" action="ppaction://hlinkfile"/>
                        </a:rPr>
                        <a:t>Quick Change Over / Quick Set Up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การปรับเปลี่ยนการทำงาน เพื่อรับงานใหม่ได้อย่างรวดเร็ว เช่นเตรียมเตียง อุปกรณ์ เปลี่ยนทีมผ่าตัด/ผู้ป่วย เพื่อผ่าตัด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Takt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time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เป็นการกำหนดจังหวะในการผลิต เช่นการเรียกผู้ป่วยเข้าห้องตรวจทุก...นาที เพื่อนำไปใช้ในการจัดระบบการบริการ จัดความสมดุล ให้ระบบการบริการเกิดความลื่นไหล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Cycle time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เป็นรอบเวลาของการให้บริการของแต่ละกระบวนการ   หาก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Cycle time  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ของทุกกระบวนการ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= 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Takt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time  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จะทำให้เกิดความสมดุลยในการผลิต  ระบบจะเกิดความลื่นไหลไร้รอยต่อ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สี่เหลี่ยมผืนผ้า 3"/>
          <p:cNvSpPr>
            <a:spLocks noChangeArrowheads="1"/>
          </p:cNvSpPr>
          <p:nvPr/>
        </p:nvSpPr>
        <p:spPr bwMode="auto">
          <a:xfrm>
            <a:off x="1000100" y="1071546"/>
            <a:ext cx="7391400" cy="571504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785786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การเลื่อนไหลที่ต่อเนื่อง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Tools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6020" name="Picture 4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32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2876" y="1714488"/>
          <a:ext cx="8858280" cy="47548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33543"/>
                <a:gridCol w="6224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Tools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หมายถึง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Heijunka</a:t>
                      </a: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lang="th-TH" sz="24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เฮจุง</a:t>
                      </a:r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กะ หรือ </a:t>
                      </a: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Leveling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การปรับการผลิต/การให้บริการให้สม่ำเสมอ หลีกเลี่ยงการทำงานในปริมาณที่แปรปรวน เพื่อควบคุม </a:t>
                      </a:r>
                      <a:r>
                        <a:rPr lang="en-US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cycle time </a:t>
                      </a:r>
                      <a:r>
                        <a:rPr lang="th-TH" sz="24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และไม่ทำให้บุคลากรหรือเครื่องจักรเกิดความล้า กำจัดภาวะงานล้นมือ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Batching 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การจัดกลุ่ม ชุดของชิ้นงาน  ที่มีจำนวนของชิ้นงาน /ผู้รับบริการมากกว่า 1 คน   โดยจัดการให้บริการเป็นรอบ หรือเป็นรุ่น  จำเป็นในบางกรณี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Batch</a:t>
                      </a:r>
                      <a:r>
                        <a:rPr lang="en-US" sz="2400" u="none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size  reduction</a:t>
                      </a:r>
                      <a:endParaRPr lang="th-TH" sz="2400" b="1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ลดขนาดของหมู่ที่ดีที่สุดคือ ทำให้ไหลลื่นทีละ 1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(one piece Flow)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ถ้าไม่สามารถทำให้ไหลลื่นทีละ 1 ก็ให้ลดขนาดของหมู่ให้น้อยสุดเท่าที่จะเป็นไปได้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สี่เหลี่ยมผืนผ้า 3"/>
          <p:cNvSpPr>
            <a:spLocks noChangeArrowheads="1"/>
          </p:cNvSpPr>
          <p:nvPr/>
        </p:nvSpPr>
        <p:spPr bwMode="auto">
          <a:xfrm>
            <a:off x="1000100" y="1071546"/>
            <a:ext cx="7391400" cy="571504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785786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การเลื่อนไหลที่ต่อเนื่อง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Tools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6020" name="Picture 4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32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2876" y="1714488"/>
          <a:ext cx="8858280" cy="48158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33543"/>
                <a:gridCol w="6224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Tools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หมายถึง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Pull system 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ทำงานตามปริมาณที่ลูกค้าต้องการ ส่งงานเมื่อหน่วยงานถัดไปพร้อมหรือเป็นการประสานงานหรือสร้างระบบให้ขั้นถัดไป แจ้งให้รู้ว่าพร้อมแล้วจึงส่งงานไป เรียกว่า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Pull system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ทำให้ไม่มีการรอที่สูญเปล่า สามารถเพิ่มประสิทธิภาพในการทำงาน</a:t>
                      </a:r>
                      <a:r>
                        <a:rPr lang="th-TH" sz="2800" b="1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ได้มาก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ขึ้น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kanban</a:t>
                      </a:r>
                      <a:endParaRPr lang="th-TH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ป้าย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สัญญาณเสียง  สี  แจ้งให้ทราบว่าพร้อมจะรับ / ส่งงาน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400" b="1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สี่เหลี่ยมผืนผ้า 3"/>
          <p:cNvSpPr>
            <a:spLocks noChangeArrowheads="1"/>
          </p:cNvSpPr>
          <p:nvPr/>
        </p:nvSpPr>
        <p:spPr bwMode="auto">
          <a:xfrm>
            <a:off x="1000100" y="1071546"/>
            <a:ext cx="7391400" cy="571504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785786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การเลื่อนไหลที่ต่อเนื่อง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Tools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6020" name="Picture 4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32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2876" y="1714488"/>
          <a:ext cx="8858280" cy="5059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00232"/>
                <a:gridCol w="6858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Tools</a:t>
                      </a:r>
                      <a:endParaRPr lang="th-TH" sz="2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หมายถึง</a:t>
                      </a:r>
                      <a:endParaRPr lang="th-TH" sz="2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Cell concept (Cellular layout) 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การทำงานโดยจัดให้ขั้นตอนที่เกี่ยวเนื่องกัน อยู่ใกล้กันมากที่สุด ทำให้สะดวก ลดการส่ง/เคลื่อนย้าย    ลดระยะทาง ลดการรอคอย ลดพื้นที่ 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One stop service</a:t>
                      </a:r>
                      <a:r>
                        <a:rPr lang="en-US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th-TH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การให้บริการแบบเบ็ดเสร็จในจุดบริการจุดเดียว  ผู้รับบริการสามารถ ลงทะเบียน ตรวจสอบสิทธิ รับบริการ จ่ายเงิน รับยา ลงวันนัดครั้งหน้า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Just-in-Time</a:t>
                      </a:r>
                      <a:endParaRPr lang="th-TH" sz="2200" b="1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ทำงานเมื่อมีความจำเป็น และในแต่ละขั้นตอนของการทำงาน</a:t>
                      </a:r>
                      <a:r>
                        <a:rPr lang="th-TH" sz="2200" b="1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จะมีเฉพาะ </a:t>
                      </a:r>
                      <a:r>
                        <a:rPr lang="th-TH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บุคลากร วัสดุ อุปกรณ์</a:t>
                      </a:r>
                      <a:r>
                        <a:rPr lang="th-TH" sz="2200" b="1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th-TH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เครื่องมือ เครื่องจักร</a:t>
                      </a:r>
                      <a:r>
                        <a:rPr lang="th-TH" sz="2200" b="1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ที่จำเป็นต้องใช้ </a:t>
                      </a:r>
                      <a:r>
                        <a:rPr lang="th-TH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ในขณะนั้น ๆ เท่านั้น</a:t>
                      </a:r>
                    </a:p>
                    <a:p>
                      <a:r>
                        <a:rPr lang="th-TH" sz="2200" b="1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th-TH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เมื่อสิ่งที่จำเป็นเหล่านี้ลดลงหรือไม่เพียงพอ ก็จะมีการทดแทนทันที โดยการใช้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Kanban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บัตร สัญญาณแสงหรือเสียง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r>
                        <a:rPr lang="en-US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th-TH" sz="2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ทันต่อเวลาที่ต้องการใช้ ทำให้ไม่มีการรอ ลดสินค้าคงคลัง ลดสถานที่ ลดเวลาค้นหา</a:t>
                      </a:r>
                      <a:r>
                        <a:rPr lang="th-TH" sz="2200" b="1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สี่เหลี่ยมผืนผ้า 3"/>
          <p:cNvSpPr>
            <a:spLocks noChangeArrowheads="1"/>
          </p:cNvSpPr>
          <p:nvPr/>
        </p:nvSpPr>
        <p:spPr bwMode="auto">
          <a:xfrm>
            <a:off x="1000100" y="1071546"/>
            <a:ext cx="7391400" cy="571504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785786" y="7857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 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การเลื่อนไหลที่ต่อเนื่อง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Tools</a:t>
            </a:r>
            <a:endParaRPr lang="th-TH" sz="6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6020" name="Picture 4" descr="logo_psu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32" y="6072206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b="1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b="1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2844" y="1857364"/>
          <a:ext cx="8858280" cy="4480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43140"/>
                <a:gridCol w="6715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Tools</a:t>
                      </a:r>
                      <a:endParaRPr lang="th-TH" sz="2200" b="1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หมายถึง</a:t>
                      </a:r>
                      <a:endParaRPr lang="th-TH" sz="2200" b="1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Poka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-Yoke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การป้องกัน ไม่ให้ความผิดพลาดเกิดขึ้นได้เลย หรือเกิดขึ้นได้ยากมาก จุดประสงค์คือ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zero defects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Jidoka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เครื่องจักรที่มีอุปกรณ์พิเศษ  เพื่อให้สามารถหยุดการทำงาน เมื่อมีความผิดปกติเกิดขึ้น 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isual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Management</a:t>
                      </a:r>
                      <a:r>
                        <a:rPr lang="th-TH" sz="2200" b="1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Visual Control</a:t>
                      </a:r>
                      <a:endParaRPr lang="th-TH" sz="2200" b="1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การใช้การมองเห็น (สี รูปร่าง กราฟ ไฟสี ไฟกระพริบ) เพื่อช่วยควบคุมการทำงาน หรือบริหารจัดการ  เช่น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กราฟ/รูป  แสดงผลการดำเนินการ ความสำเร็จเมื่อเทียบกับเป้าหมาย /ปริมาณ/จำนวนที่มีอยู่ หรือที่ขาดไป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Andon</a:t>
                      </a:r>
                      <a:endParaRPr lang="th-TH" sz="2200" b="1" u="non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เครื่องมือหรือสิ่งที่แสดงให้รู้ว่า เกิดความผิดปกติขึ้นในขั้นตอนการทำงาน เป็นสัญญาณเพื่อให้ผู้รับผิดชอบรีบจัดการแก้ไขปัญหาหรือความผิดพลาดโดยรวดเร็ว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th-TH" sz="22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7752" y="1214422"/>
            <a:ext cx="8716248" cy="523220"/>
          </a:xfrm>
          <a:prstGeom prst="rect">
            <a:avLst/>
          </a:prstGeom>
          <a:solidFill>
            <a:srgbClr val="FFFF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3.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คุณภาพในระบบ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(Built in Quality)</a:t>
            </a: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ว่าด้วย </a:t>
            </a:r>
            <a:r>
              <a:rPr lang="en-US" dirty="0" smtClean="0">
                <a:solidFill>
                  <a:srgbClr val="FFFF00"/>
                </a:solidFill>
                <a:cs typeface="Angsana New" pitchFamily="18" charset="-34"/>
              </a:rPr>
              <a:t>VSM</a:t>
            </a:r>
            <a:endParaRPr lang="th-TH" dirty="0" smtClean="0">
              <a:solidFill>
                <a:srgbClr val="FFFF00"/>
              </a:solidFill>
            </a:endParaRPr>
          </a:p>
        </p:txBody>
      </p:sp>
      <p:pic>
        <p:nvPicPr>
          <p:cNvPr id="5123" name="ตัวยึดเนื้อหา 4" descr="DSCF31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43063"/>
            <a:ext cx="4038600" cy="4214812"/>
          </a:xfrm>
        </p:spPr>
      </p:pic>
      <p:pic>
        <p:nvPicPr>
          <p:cNvPr id="5124" name="ตัวยึดเนื้อหา 5" descr="DSCF3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43063"/>
            <a:ext cx="4038600" cy="421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cs typeface="Angsana New" pitchFamily="18" charset="-34"/>
              </a:rPr>
              <a:t>VSM</a:t>
            </a:r>
            <a:endParaRPr lang="th-TH" sz="4800" b="1" dirty="0" smtClean="0">
              <a:solidFill>
                <a:srgbClr val="FFFF00"/>
              </a:solidFill>
            </a:endParaRPr>
          </a:p>
        </p:txBody>
      </p:sp>
      <p:pic>
        <p:nvPicPr>
          <p:cNvPr id="6147" name="ตัวยึดเนื้อหา 4" descr="IMG_0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1625"/>
            <a:ext cx="4038600" cy="4572000"/>
          </a:xfrm>
        </p:spPr>
      </p:pic>
      <p:pic>
        <p:nvPicPr>
          <p:cNvPr id="6148" name="ตัวยึดเนื้อหา 5" descr="IMG_07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71625"/>
            <a:ext cx="4038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VSM</a:t>
            </a:r>
            <a:endParaRPr lang="th-TH" b="1" dirty="0" smtClean="0">
              <a:solidFill>
                <a:srgbClr val="FFFF00"/>
              </a:solidFill>
            </a:endParaRPr>
          </a:p>
        </p:txBody>
      </p:sp>
      <p:pic>
        <p:nvPicPr>
          <p:cNvPr id="7171" name="ตัวยึดเนื้อหา 4" descr="IMG_07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43063"/>
            <a:ext cx="4038600" cy="4500562"/>
          </a:xfrm>
        </p:spPr>
      </p:pic>
      <p:pic>
        <p:nvPicPr>
          <p:cNvPr id="7172" name="ตัวยึดเนื้อหา 5" descr="DSCF31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43063"/>
            <a:ext cx="4038600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noFill/>
        </p:spPr>
        <p:txBody>
          <a:bodyPr/>
          <a:lstStyle/>
          <a:p>
            <a:pPr eaLnBrk="1" hangingPunct="1"/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เลือกกระบวนการทำงานชนิดใดทำ </a:t>
            </a:r>
            <a:r>
              <a:rPr lang="en-US" sz="3200" b="1" dirty="0" smtClean="0">
                <a:solidFill>
                  <a:srgbClr val="FFFF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Lean project ?</a:t>
            </a:r>
            <a:endParaRPr lang="th-TH" sz="3200" b="1" dirty="0" smtClean="0">
              <a:solidFill>
                <a:srgbClr val="FFFF00"/>
              </a:solidFill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979488"/>
            <a:ext cx="9144000" cy="58785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Core process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งานหลัก</a:t>
            </a:r>
            <a:endParaRPr lang="en-US" sz="2400" b="1" dirty="0" smtClean="0">
              <a:solidFill>
                <a:schemeClr val="bg1"/>
              </a:solidFill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Central process, Inter-department, inter-unit job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                     </a:t>
            </a:r>
            <a:b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งานที่ต้องประสานงานร่วมกันหลายหน่วย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Queue/Bottle neck :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ขั้นตอนที่คอยนาน งานที่ต้องรอ หรือทำไม่ทัน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Problem  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ขั้นตอนหรือการทำงาน ที่มีปัญหาเกิดขึ้น เช่นล่าช้า ผิดพลาดต้องแก้ไขบ่อย ๆ                         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</a:t>
            </a: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กระบวนการที่ </a:t>
            </a:r>
            <a:r>
              <a:rPr lang="en-US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:    </a:t>
            </a: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ใช้เวลานาน 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     	ใช้คนหลายคน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      </a:t>
            </a:r>
            <a:r>
              <a:rPr lang="en-US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	</a:t>
            </a: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มีขั้นตอนมาก/ยุ่งยาก </a:t>
            </a:r>
            <a:r>
              <a:rPr lang="en-US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(complex)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</a:t>
            </a: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</a:t>
            </a:r>
            <a:r>
              <a:rPr lang="en-US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</a:t>
            </a: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ใช้ค่าใช้จ่ายมาก สิ้นเปลือง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      </a:t>
            </a:r>
            <a:r>
              <a:rPr lang="en-US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</a:t>
            </a: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งานที่ค้างเสมอ </a:t>
            </a:r>
            <a:r>
              <a:rPr lang="en-US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(work in process -WIP)</a:t>
            </a: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                             งานที่ต้องนำกลับไปทำต่อที่บ้าน                        </a:t>
            </a:r>
          </a:p>
          <a:p>
            <a:pPr eaLnBrk="1" hangingPunct="1">
              <a:buFontTx/>
              <a:buNone/>
            </a:pPr>
            <a:r>
              <a:rPr lang="th-TH" sz="2400" b="1" dirty="0" smtClean="0">
                <a:solidFill>
                  <a:srgbClr val="F2EC00"/>
                </a:solidFill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  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ขั้นตอนที่ </a:t>
            </a:r>
            <a:r>
              <a:rPr lang="en-US" sz="5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5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การเขียนขั้นตอนปัจจุบัน </a:t>
            </a:r>
            <a:r>
              <a:rPr lang="en-US" sz="5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    Current State Map</a:t>
            </a:r>
            <a:endParaRPr lang="th-TH" sz="54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h-TH" sz="28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3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แยกแยะ แต่ละขั้นตอน อย่างครบถ้วน</a:t>
            </a:r>
          </a:p>
          <a:p>
            <a:pPr eaLnBrk="1" hangingPunct="1">
              <a:lnSpc>
                <a:spcPct val="80000"/>
              </a:lnSpc>
            </a:pPr>
            <a:endParaRPr lang="th-TH" sz="360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endParaRPr lang="th-TH" sz="28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endParaRPr lang="th-TH" sz="28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จุดเริ่มต้น                                                                                                         งานเสร็จ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                                     ส่งให้ลูกค้า/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                                     ผู้รับบริการ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80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smtClean="0">
                <a:latin typeface="Angsana New" pitchFamily="18" charset="-34"/>
                <a:cs typeface="Angsana New" pitchFamily="18" charset="-34"/>
              </a:rPr>
              <a:t>       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9750" y="3573463"/>
            <a:ext cx="8064500" cy="576262"/>
            <a:chOff x="340" y="1752"/>
            <a:chExt cx="5080" cy="363"/>
          </a:xfrm>
        </p:grpSpPr>
        <p:sp>
          <p:nvSpPr>
            <p:cNvPr id="77830" name="Rectangle 4"/>
            <p:cNvSpPr>
              <a:spLocks noChangeArrowheads="1"/>
            </p:cNvSpPr>
            <p:nvPr/>
          </p:nvSpPr>
          <p:spPr bwMode="auto">
            <a:xfrm>
              <a:off x="340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831" name="Rectangle 5"/>
            <p:cNvSpPr>
              <a:spLocks noChangeArrowheads="1"/>
            </p:cNvSpPr>
            <p:nvPr/>
          </p:nvSpPr>
          <p:spPr bwMode="auto">
            <a:xfrm>
              <a:off x="975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832" name="Rectangle 6"/>
            <p:cNvSpPr>
              <a:spLocks noChangeArrowheads="1"/>
            </p:cNvSpPr>
            <p:nvPr/>
          </p:nvSpPr>
          <p:spPr bwMode="auto">
            <a:xfrm>
              <a:off x="1655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833" name="Rectangle 7"/>
            <p:cNvSpPr>
              <a:spLocks noChangeArrowheads="1"/>
            </p:cNvSpPr>
            <p:nvPr/>
          </p:nvSpPr>
          <p:spPr bwMode="auto">
            <a:xfrm>
              <a:off x="2336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834" name="Rectangle 8"/>
            <p:cNvSpPr>
              <a:spLocks noChangeArrowheads="1"/>
            </p:cNvSpPr>
            <p:nvPr/>
          </p:nvSpPr>
          <p:spPr bwMode="auto">
            <a:xfrm>
              <a:off x="3016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835" name="Rectangle 9"/>
            <p:cNvSpPr>
              <a:spLocks noChangeArrowheads="1"/>
            </p:cNvSpPr>
            <p:nvPr/>
          </p:nvSpPr>
          <p:spPr bwMode="auto">
            <a:xfrm>
              <a:off x="3652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836" name="Rectangle 10"/>
            <p:cNvSpPr>
              <a:spLocks noChangeArrowheads="1"/>
            </p:cNvSpPr>
            <p:nvPr/>
          </p:nvSpPr>
          <p:spPr bwMode="auto">
            <a:xfrm>
              <a:off x="4287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837" name="Rectangle 11"/>
            <p:cNvSpPr>
              <a:spLocks noChangeArrowheads="1"/>
            </p:cNvSpPr>
            <p:nvPr/>
          </p:nvSpPr>
          <p:spPr bwMode="auto">
            <a:xfrm>
              <a:off x="4967" y="1752"/>
              <a:ext cx="45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77829" name="Picture 13" descr="logo_ps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0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th-TH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กิตติ ลิ่มอภิชาต</a:t>
            </a:r>
            <a:r>
              <a:rPr lang="en-US" i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  2553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2067</Words>
  <Application>Microsoft Office PowerPoint</Application>
  <PresentationFormat>On-screen Show (4:3)</PresentationFormat>
  <Paragraphs>488</Paragraphs>
  <Slides>45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 Unicode MS</vt:lpstr>
      <vt:lpstr>Angsana New</vt:lpstr>
      <vt:lpstr>Arial</vt:lpstr>
      <vt:lpstr>Calibri</vt:lpstr>
      <vt:lpstr>Cordia New</vt:lpstr>
      <vt:lpstr>Lucida Handwriting</vt:lpstr>
      <vt:lpstr>Times New Roman</vt:lpstr>
      <vt:lpstr>การออกแบบเริ่มต้น</vt:lpstr>
      <vt:lpstr>ชุดรูปแบบของ Office</vt:lpstr>
      <vt:lpstr>1_การออกแบบเริ่มต้น</vt:lpstr>
      <vt:lpstr>Visio</vt:lpstr>
      <vt:lpstr>ขั้นตอนการปรับปรุงงานตามแนวทาง Lean</vt:lpstr>
      <vt:lpstr>Lean นำร่อง ที่ รพ.เซ็นต์หลุยส์</vt:lpstr>
      <vt:lpstr>ทีมรพ.สงขลานครินทร์</vt:lpstr>
      <vt:lpstr>วิทยากร</vt:lpstr>
      <vt:lpstr>ว่าด้วย VSM</vt:lpstr>
      <vt:lpstr>VSM</vt:lpstr>
      <vt:lpstr>VSM</vt:lpstr>
      <vt:lpstr>เลือกกระบวนการทำงานชนิดใดทำ Lean project ?</vt:lpstr>
      <vt:lpstr>ขั้นตอนที่ 1 การเขียนขั้นตอนปัจจุบัน                         Current State Map</vt:lpstr>
      <vt:lpstr>Value Stream Mapping</vt:lpstr>
      <vt:lpstr>ประโยชน์ของการเขียนสภาพปัจจุบัน</vt:lpstr>
      <vt:lpstr>ขั้นตอนที่ 2</vt:lpstr>
      <vt:lpstr>ขั้นตอนที่ 3</vt:lpstr>
      <vt:lpstr>การพิจารณาว่าขั้นตอนใดมีคุณค่าหรือสูญเปล่า</vt:lpstr>
      <vt:lpstr>PowerPoint Presentation</vt:lpstr>
      <vt:lpstr>ขั้นตอนที่ 4</vt:lpstr>
      <vt:lpstr>ขั้นตอนที่ 5 - Future (Lean) State Map</vt:lpstr>
      <vt:lpstr>PowerPoint Presentation</vt:lpstr>
      <vt:lpstr>วัตถุประสงค์ </vt:lpstr>
      <vt:lpstr>ผู้รับผิดชอบ </vt:lpstr>
      <vt:lpstr>PowerPoint Presentation</vt:lpstr>
      <vt:lpstr>Value Stream Mapping</vt:lpstr>
      <vt:lpstr>Distribution of registration time              and end time</vt:lpstr>
      <vt:lpstr>กระบวนการแก้ปัญหา(Lean1)</vt:lpstr>
      <vt:lpstr>PowerPoint Presentation</vt:lpstr>
      <vt:lpstr>OUTCOME</vt:lpstr>
      <vt:lpstr>กระบวนการแก้ปัญหา(Lean2)</vt:lpstr>
      <vt:lpstr>กระบวนการแก้ปัญหา(Lean2)</vt:lpstr>
      <vt:lpstr>OUTCOME</vt:lpstr>
      <vt:lpstr>กระบวนการแก้ปัญหา(Lean 3)</vt:lpstr>
      <vt:lpstr>PowerPoint Presentation</vt:lpstr>
      <vt:lpstr>PowerPoint Presentation</vt:lpstr>
      <vt:lpstr>PowerPoint Presentation</vt:lpstr>
      <vt:lpstr>OUTCOME</vt:lpstr>
      <vt:lpstr>PowerPoint Presentation</vt:lpstr>
      <vt:lpstr>PowerPoint Presentation</vt:lpstr>
      <vt:lpstr>วิธีการลด Waste/ เพิ่ม Value</vt:lpstr>
      <vt:lpstr>PowerPoint Presentation</vt:lpstr>
      <vt:lpstr>PowerPoint Presentation</vt:lpstr>
      <vt:lpstr>Tools</vt:lpstr>
      <vt:lpstr>Tools</vt:lpstr>
      <vt:lpstr>Tools</vt:lpstr>
      <vt:lpstr>Tools</vt:lpstr>
      <vt:lpstr>Tools</vt:lpstr>
      <vt:lpstr>Tools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laksamee saraban</cp:lastModifiedBy>
  <cp:revision>92</cp:revision>
  <dcterms:created xsi:type="dcterms:W3CDTF">2009-05-21T02:38:01Z</dcterms:created>
  <dcterms:modified xsi:type="dcterms:W3CDTF">2019-08-09T00:25:53Z</dcterms:modified>
</cp:coreProperties>
</file>